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charts/chart34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charts/chart35.xml" ContentType="application/vnd.openxmlformats-officedocument.drawingml.chart+xml"/>
  <Override PartName="/ppt/charts/style35.xml" ContentType="application/vnd.ms-office.chartstyle+xml"/>
  <Override PartName="/ppt/charts/colors3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46"/>
  </p:notesMasterIdLst>
  <p:handoutMasterIdLst>
    <p:handoutMasterId r:id="rId47"/>
  </p:handoutMasterIdLst>
  <p:sldIdLst>
    <p:sldId id="256" r:id="rId5"/>
    <p:sldId id="620" r:id="rId6"/>
    <p:sldId id="622" r:id="rId7"/>
    <p:sldId id="635" r:id="rId8"/>
    <p:sldId id="665" r:id="rId9"/>
    <p:sldId id="664" r:id="rId10"/>
    <p:sldId id="666" r:id="rId11"/>
    <p:sldId id="632" r:id="rId12"/>
    <p:sldId id="667" r:id="rId13"/>
    <p:sldId id="670" r:id="rId14"/>
    <p:sldId id="671" r:id="rId15"/>
    <p:sldId id="669" r:id="rId16"/>
    <p:sldId id="672" r:id="rId17"/>
    <p:sldId id="673" r:id="rId18"/>
    <p:sldId id="674" r:id="rId19"/>
    <p:sldId id="675" r:id="rId20"/>
    <p:sldId id="676" r:id="rId21"/>
    <p:sldId id="639" r:id="rId22"/>
    <p:sldId id="677" r:id="rId23"/>
    <p:sldId id="678" r:id="rId24"/>
    <p:sldId id="679" r:id="rId25"/>
    <p:sldId id="680" r:id="rId26"/>
    <p:sldId id="681" r:id="rId27"/>
    <p:sldId id="682" r:id="rId28"/>
    <p:sldId id="683" r:id="rId29"/>
    <p:sldId id="684" r:id="rId30"/>
    <p:sldId id="685" r:id="rId31"/>
    <p:sldId id="686" r:id="rId32"/>
    <p:sldId id="687" r:id="rId33"/>
    <p:sldId id="688" r:id="rId34"/>
    <p:sldId id="689" r:id="rId35"/>
    <p:sldId id="690" r:id="rId36"/>
    <p:sldId id="647" r:id="rId37"/>
    <p:sldId id="651" r:id="rId38"/>
    <p:sldId id="691" r:id="rId39"/>
    <p:sldId id="692" r:id="rId40"/>
    <p:sldId id="693" r:id="rId41"/>
    <p:sldId id="694" r:id="rId42"/>
    <p:sldId id="695" r:id="rId43"/>
    <p:sldId id="696" r:id="rId44"/>
    <p:sldId id="697" r:id="rId45"/>
  </p:sldIdLst>
  <p:sldSz cx="9144000" cy="6858000" type="screen4x3"/>
  <p:notesSz cx="6864350" cy="999648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353"/>
    <a:srgbClr val="B2B2B2"/>
    <a:srgbClr val="6CCE78"/>
    <a:srgbClr val="00CC00"/>
    <a:srgbClr val="969696"/>
    <a:srgbClr val="F9F2F2"/>
    <a:srgbClr val="8BD994"/>
    <a:srgbClr val="00FF00"/>
    <a:srgbClr val="FF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70" autoAdjust="0"/>
    <p:restoredTop sz="94763" autoAdjust="0"/>
  </p:normalViewPr>
  <p:slideViewPr>
    <p:cSldViewPr>
      <p:cViewPr varScale="1">
        <p:scale>
          <a:sx n="108" d="100"/>
          <a:sy n="108" d="100"/>
        </p:scale>
        <p:origin x="175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34.xml.rels><?xml version="1.0" encoding="UTF-8" standalone="yes"?>
<Relationships xmlns="http://schemas.openxmlformats.org/package/2006/relationships"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35.xml.rels><?xml version="1.0" encoding="UTF-8" standalone="yes"?>
<Relationships xmlns="http://schemas.openxmlformats.org/package/2006/relationships"><Relationship Id="rId2" Type="http://schemas.microsoft.com/office/2011/relationships/chartColorStyle" Target="colors35.xml"/><Relationship Id="rId1" Type="http://schemas.microsoft.com/office/2011/relationships/chartStyle" Target="style35.xml"/></Relationships>
</file>

<file path=ppt/charts/_rels/chart4.xml.rels><?xml version="1.0" encoding="UTF-8" standalone="yes"?>
<Relationships xmlns="http://schemas.openxmlformats.org/package/2006/relationships"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hPercent val="100"/>
      <c:rotY val="10"/>
      <c:depthPercent val="100"/>
      <c:rAngAx val="1"/>
    </c:view3D>
    <c:floor>
      <c:thickness val="0"/>
      <c:spPr>
        <a:solidFill>
          <a:schemeClr val="bg1">
            <a:lumMod val="75000"/>
          </a:schemeClr>
        </a:solidFill>
        <a:ln w="19050" cap="flat" cmpd="sng" algn="ctr">
          <a:solidFill>
            <a:schemeClr val="tx2">
              <a:lumMod val="65000"/>
              <a:lumOff val="35000"/>
            </a:schemeClr>
          </a:solidFill>
          <a:round/>
        </a:ln>
        <a:effectLst/>
        <a:sp3d contourW="19050">
          <a:contourClr>
            <a:schemeClr val="tx2">
              <a:lumMod val="65000"/>
              <a:lumOff val="35000"/>
            </a:schemeClr>
          </a:contourClr>
        </a:sp3d>
      </c:spPr>
    </c:floor>
    <c:sideWall>
      <c:thickness val="0"/>
      <c:spPr>
        <a:solidFill>
          <a:schemeClr val="bg1">
            <a:lumMod val="85000"/>
          </a:schemeClr>
        </a:solidFill>
        <a:ln>
          <a:solidFill>
            <a:schemeClr val="tx2">
              <a:lumMod val="65000"/>
              <a:lumOff val="35000"/>
            </a:schemeClr>
          </a:solidFill>
        </a:ln>
        <a:effectLst/>
        <a:sp3d>
          <a:contourClr>
            <a:schemeClr val="tx2">
              <a:lumMod val="65000"/>
              <a:lumOff val="35000"/>
            </a:schemeClr>
          </a:contourClr>
        </a:sp3d>
      </c:spPr>
    </c:sideWall>
    <c:backWall>
      <c:thickness val="0"/>
      <c:spPr>
        <a:noFill/>
        <a:ln>
          <a:solidFill>
            <a:schemeClr val="tx2">
              <a:lumMod val="65000"/>
              <a:lumOff val="35000"/>
            </a:schemeClr>
          </a:solidFill>
        </a:ln>
        <a:effectLst/>
        <a:sp3d>
          <a:contourClr>
            <a:schemeClr val="tx2">
              <a:lumMod val="65000"/>
              <a:lumOff val="35000"/>
            </a:schemeClr>
          </a:contourClr>
        </a:sp3d>
      </c:spPr>
    </c:backWall>
    <c:plotArea>
      <c:layout>
        <c:manualLayout>
          <c:layoutTarget val="inner"/>
          <c:xMode val="edge"/>
          <c:yMode val="edge"/>
          <c:x val="0.4566930530579465"/>
          <c:y val="7.6528332774662755E-2"/>
          <c:w val="0.74556962025316453"/>
          <c:h val="0.8447506288008072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FFC000"/>
            </a:solidFill>
            <a:ln>
              <a:solidFill>
                <a:srgbClr val="000000"/>
              </a:solidFill>
            </a:ln>
            <a:effectLst/>
            <a:sp3d>
              <a:contourClr>
                <a:srgbClr val="000000"/>
              </a:contourClr>
            </a:sp3d>
          </c:spPr>
          <c:invertIfNegative val="0"/>
          <c:dLbls>
            <c:dLbl>
              <c:idx val="0"/>
              <c:layout>
                <c:manualLayout>
                  <c:x val="8.869179600886918E-3"/>
                  <c:y val="1.119732856005194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4F3-49A4-A946-4C3AF77A4C78}"/>
                </c:ext>
              </c:extLst>
            </c:dLbl>
            <c:dLbl>
              <c:idx val="1"/>
              <c:layout>
                <c:manualLayout>
                  <c:x val="1.673341830053942E-2"/>
                  <c:y val="-5.64577911944216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4F3-49A4-A946-4C3AF77A4C78}"/>
                </c:ext>
              </c:extLst>
            </c:dLbl>
            <c:dLbl>
              <c:idx val="2"/>
              <c:layout>
                <c:manualLayout>
                  <c:x val="1.1657035110079089E-3"/>
                  <c:y val="-7.18855508547495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4F3-49A4-A946-4C3AF77A4C78}"/>
                </c:ext>
              </c:extLst>
            </c:dLbl>
            <c:dLbl>
              <c:idx val="3"/>
              <c:layout>
                <c:manualLayout>
                  <c:x val="1.2078146550971594E-2"/>
                  <c:y val="-1.113333503258965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4F3-49A4-A946-4C3AF77A4C78}"/>
                </c:ext>
              </c:extLst>
            </c:dLbl>
            <c:dLbl>
              <c:idx val="4"/>
              <c:layout>
                <c:manualLayout>
                  <c:x val="-3.3557623478883323E-3"/>
                  <c:y val="-7.68248209408665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4F3-49A4-A946-4C3AF77A4C78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keine Angabe</c:v>
                </c:pt>
                <c:pt idx="1">
                  <c:v>5 Zimmer und mehr</c:v>
                </c:pt>
                <c:pt idx="2">
                  <c:v>4 Zimmer</c:v>
                </c:pt>
                <c:pt idx="3">
                  <c:v>3 Zimmer</c:v>
                </c:pt>
                <c:pt idx="4">
                  <c:v>2 Zimmer</c:v>
                </c:pt>
                <c:pt idx="5">
                  <c:v>1 Zimmer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2.8000000000000001E-2</c:v>
                </c:pt>
                <c:pt idx="1">
                  <c:v>1.7000000000000001E-2</c:v>
                </c:pt>
                <c:pt idx="2">
                  <c:v>0.11600000000000001</c:v>
                </c:pt>
                <c:pt idx="3">
                  <c:v>0.35399999999999998</c:v>
                </c:pt>
                <c:pt idx="4">
                  <c:v>0.40200000000000002</c:v>
                </c:pt>
                <c:pt idx="5">
                  <c:v>8.3000000000000004E-2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4F3-49A4-A946-4C3AF77A4C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gapDepth val="80"/>
        <c:shape val="cylinder"/>
        <c:axId val="479357864"/>
        <c:axId val="479356688"/>
        <c:axId val="0"/>
      </c:bar3DChart>
      <c:catAx>
        <c:axId val="4793578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chemeClr val="tx2">
                <a:lumMod val="65000"/>
                <a:lumOff val="3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de-DE"/>
          </a:p>
        </c:txPr>
        <c:crossAx val="4793566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79356688"/>
        <c:scaling>
          <c:orientation val="minMax"/>
          <c:max val="0.5"/>
          <c:min val="0"/>
        </c:scaling>
        <c:delete val="0"/>
        <c:axPos val="b"/>
        <c:majorGridlines>
          <c:spPr>
            <a:ln>
              <a:solidFill>
                <a:schemeClr val="tx2">
                  <a:lumMod val="65000"/>
                  <a:lumOff val="35000"/>
                </a:schemeClr>
              </a:solidFill>
            </a:ln>
            <a:effectLst/>
          </c:spPr>
        </c:majorGridlines>
        <c:numFmt formatCode="0%" sourceLinked="0"/>
        <c:majorTickMark val="in"/>
        <c:minorTickMark val="none"/>
        <c:tickLblPos val="nextTo"/>
        <c:spPr>
          <a:noFill/>
          <a:ln>
            <a:solidFill>
              <a:srgbClr val="000000"/>
            </a:solidFill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9357864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hPercent val="100"/>
      <c:rotY val="10"/>
      <c:depthPercent val="100"/>
      <c:rAngAx val="1"/>
    </c:view3D>
    <c:floor>
      <c:thickness val="0"/>
      <c:spPr>
        <a:solidFill>
          <a:schemeClr val="bg1">
            <a:lumMod val="75000"/>
          </a:schemeClr>
        </a:solidFill>
        <a:ln w="19050" cap="flat" cmpd="sng" algn="ctr">
          <a:solidFill>
            <a:schemeClr val="tx2">
              <a:lumMod val="65000"/>
              <a:lumOff val="35000"/>
            </a:schemeClr>
          </a:solidFill>
          <a:round/>
        </a:ln>
        <a:effectLst/>
        <a:sp3d contourW="19050">
          <a:contourClr>
            <a:schemeClr val="tx2">
              <a:lumMod val="65000"/>
              <a:lumOff val="35000"/>
            </a:schemeClr>
          </a:contourClr>
        </a:sp3d>
      </c:spPr>
    </c:floor>
    <c:sideWall>
      <c:thickness val="0"/>
      <c:spPr>
        <a:solidFill>
          <a:schemeClr val="bg1">
            <a:lumMod val="85000"/>
          </a:schemeClr>
        </a:solidFill>
        <a:ln>
          <a:solidFill>
            <a:schemeClr val="tx2">
              <a:lumMod val="65000"/>
              <a:lumOff val="35000"/>
            </a:schemeClr>
          </a:solidFill>
        </a:ln>
        <a:effectLst/>
        <a:sp3d>
          <a:contourClr>
            <a:schemeClr val="tx2">
              <a:lumMod val="65000"/>
              <a:lumOff val="35000"/>
            </a:schemeClr>
          </a:contourClr>
        </a:sp3d>
      </c:spPr>
    </c:sideWall>
    <c:backWall>
      <c:thickness val="0"/>
      <c:spPr>
        <a:noFill/>
        <a:ln>
          <a:solidFill>
            <a:schemeClr val="tx2">
              <a:lumMod val="65000"/>
              <a:lumOff val="35000"/>
            </a:schemeClr>
          </a:solidFill>
        </a:ln>
        <a:effectLst/>
        <a:sp3d>
          <a:contourClr>
            <a:schemeClr val="tx2">
              <a:lumMod val="65000"/>
              <a:lumOff val="35000"/>
            </a:schemeClr>
          </a:contourClr>
        </a:sp3d>
      </c:spPr>
    </c:backWall>
    <c:plotArea>
      <c:layout>
        <c:manualLayout>
          <c:layoutTarget val="inner"/>
          <c:xMode val="edge"/>
          <c:yMode val="edge"/>
          <c:x val="0.48702592663721911"/>
          <c:y val="7.6528303540848663E-2"/>
          <c:w val="0.74556962025316453"/>
          <c:h val="0.8447506288008072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sehr gut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0000"/>
              </a:solidFill>
            </a:ln>
            <a:effectLst/>
            <a:sp3d>
              <a:contourClr>
                <a:srgbClr val="000000"/>
              </a:contourClr>
            </a:sp3d>
          </c:spPr>
          <c:invertIfNegative val="0"/>
          <c:dLbls>
            <c:dLbl>
              <c:idx val="1"/>
              <c:layout>
                <c:manualLayout>
                  <c:x val="-4.5526127415891522E-3"/>
                  <c:y val="-5.64579389897287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FA9-4347-BC5D-E0EB86293904}"/>
                </c:ext>
              </c:extLst>
            </c:dLbl>
            <c:dLbl>
              <c:idx val="2"/>
              <c:layout>
                <c:manualLayout>
                  <c:x val="1.1657035110079089E-3"/>
                  <c:y val="-7.18855508547495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FA9-4347-BC5D-E0EB86293904}"/>
                </c:ext>
              </c:extLst>
            </c:dLbl>
            <c:dLbl>
              <c:idx val="3"/>
              <c:layout>
                <c:manualLayout>
                  <c:x val="-1.0981720411334328E-2"/>
                  <c:y val="-1.1131615330299236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FA9-4347-BC5D-E0EB86293904}"/>
                </c:ext>
              </c:extLst>
            </c:dLbl>
            <c:dLbl>
              <c:idx val="4"/>
              <c:layout>
                <c:manualLayout>
                  <c:x val="-1.3998777868952634E-2"/>
                  <c:y val="-7.68247601303045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FA9-4347-BC5D-E0EB8629390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Sitzgelegenheiten</c:v>
                </c:pt>
                <c:pt idx="1">
                  <c:v>Kinderspielplatz</c:v>
                </c:pt>
                <c:pt idx="2">
                  <c:v>Parkplatzflächen</c:v>
                </c:pt>
                <c:pt idx="3">
                  <c:v>Fahrradabstellflächen</c:v>
                </c:pt>
                <c:pt idx="4">
                  <c:v>Grünflächen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0.13500000000000001</c:v>
                </c:pt>
                <c:pt idx="1">
                  <c:v>0.13800000000000001</c:v>
                </c:pt>
                <c:pt idx="2">
                  <c:v>0.14399999999999999</c:v>
                </c:pt>
                <c:pt idx="3">
                  <c:v>0.20100000000000001</c:v>
                </c:pt>
                <c:pt idx="4">
                  <c:v>0.26900000000000002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FA9-4347-BC5D-E0EB8629390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gut</c:v>
                </c:pt>
              </c:strCache>
            </c:strRef>
          </c:tx>
          <c:spPr>
            <a:solidFill>
              <a:srgbClr val="6CCE78"/>
            </a:solidFill>
            <a:ln>
              <a:solidFill>
                <a:schemeClr val="accent2"/>
              </a:solidFill>
            </a:ln>
            <a:effectLst/>
            <a:sp3d>
              <a:contourClr>
                <a:schemeClr val="accent2"/>
              </a:contourClr>
            </a:sp3d>
          </c:spPr>
          <c:invertIfNegative val="0"/>
          <c:dLbls>
            <c:dLbl>
              <c:idx val="0"/>
              <c:layout>
                <c:manualLayout>
                  <c:x val="-2.3255407929884272E-3"/>
                  <c:y val="5.36287523215589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FA9-4347-BC5D-E0EB86293904}"/>
                </c:ext>
              </c:extLst>
            </c:dLbl>
            <c:dLbl>
              <c:idx val="1"/>
              <c:layout>
                <c:manualLayout>
                  <c:x val="-4.7357087465023096E-3"/>
                  <c:y val="-1.3448181631354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FA9-4347-BC5D-E0EB86293904}"/>
                </c:ext>
              </c:extLst>
            </c:dLbl>
            <c:dLbl>
              <c:idx val="2"/>
              <c:layout>
                <c:manualLayout>
                  <c:x val="3.1050508930286153E-3"/>
                  <c:y val="-6.32484616890867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FA9-4347-BC5D-E0EB8629390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Sitzgelegenheiten</c:v>
                </c:pt>
                <c:pt idx="1">
                  <c:v>Kinderspielplatz</c:v>
                </c:pt>
                <c:pt idx="2">
                  <c:v>Parkplatzflächen</c:v>
                </c:pt>
                <c:pt idx="3">
                  <c:v>Fahrradabstellflächen</c:v>
                </c:pt>
                <c:pt idx="4">
                  <c:v>Grünflächen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0.157</c:v>
                </c:pt>
                <c:pt idx="1">
                  <c:v>0.17899999999999999</c:v>
                </c:pt>
                <c:pt idx="2">
                  <c:v>0.245</c:v>
                </c:pt>
                <c:pt idx="3">
                  <c:v>0.28599999999999998</c:v>
                </c:pt>
                <c:pt idx="4">
                  <c:v>0.34100000000000003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FA9-4347-BC5D-E0EB86293904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mittelmässig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accent2"/>
              </a:solidFill>
            </a:ln>
            <a:effectLst/>
            <a:sp3d>
              <a:contourClr>
                <a:schemeClr val="accent2"/>
              </a:contourClr>
            </a:sp3d>
          </c:spPr>
          <c:invertIfNegative val="0"/>
          <c:dLbls>
            <c:dLbl>
              <c:idx val="0"/>
              <c:layout>
                <c:manualLayout>
                  <c:x val="5.3699739860675758E-3"/>
                  <c:y val="6.2124051338022734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FA9-4347-BC5D-E0EB86293904}"/>
                </c:ext>
              </c:extLst>
            </c:dLbl>
            <c:dLbl>
              <c:idx val="1"/>
              <c:layout>
                <c:manualLayout>
                  <c:x val="2.1738568709953384E-3"/>
                  <c:y val="-2.40099584894607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FA9-4347-BC5D-E0EB86293904}"/>
                </c:ext>
              </c:extLst>
            </c:dLbl>
            <c:dLbl>
              <c:idx val="2"/>
              <c:layout>
                <c:manualLayout>
                  <c:x val="1.0759222724653876E-2"/>
                  <c:y val="-1.19952536301000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FA9-4347-BC5D-E0EB86293904}"/>
                </c:ext>
              </c:extLst>
            </c:dLbl>
            <c:dLbl>
              <c:idx val="3"/>
              <c:layout>
                <c:manualLayout>
                  <c:x val="3.5476718403546371E-3"/>
                  <c:y val="-3.21630929896678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FA9-4347-BC5D-E0EB86293904}"/>
                </c:ext>
              </c:extLst>
            </c:dLbl>
            <c:dLbl>
              <c:idx val="4"/>
              <c:layout>
                <c:manualLayout>
                  <c:x val="7.0953436807095344E-3"/>
                  <c:y val="-9.62014321641035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FA9-4347-BC5D-E0EB86293904}"/>
                </c:ext>
              </c:extLst>
            </c:dLbl>
            <c:dLbl>
              <c:idx val="5"/>
              <c:layout>
                <c:manualLayout>
                  <c:x val="8.0766799937147544E-3"/>
                  <c:y val="1.00468634798153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FA9-4347-BC5D-E0EB86293904}"/>
                </c:ext>
              </c:extLst>
            </c:dLbl>
            <c:dLbl>
              <c:idx val="7"/>
              <c:layout>
                <c:manualLayout>
                  <c:x val="7.1155961380658904E-3"/>
                  <c:y val="-8.3324075102766363E-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FA9-4347-BC5D-E0EB86293904}"/>
                </c:ext>
              </c:extLst>
            </c:dLbl>
            <c:dLbl>
              <c:idx val="8"/>
              <c:layout>
                <c:manualLayout>
                  <c:x val="9.4108280810796651E-3"/>
                  <c:y val="-9.54124407684934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FA9-4347-BC5D-E0EB8629390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Sitzgelegenheiten</c:v>
                </c:pt>
                <c:pt idx="1">
                  <c:v>Kinderspielplatz</c:v>
                </c:pt>
                <c:pt idx="2">
                  <c:v>Parkplatzflächen</c:v>
                </c:pt>
                <c:pt idx="3">
                  <c:v>Fahrradabstellflächen</c:v>
                </c:pt>
                <c:pt idx="4">
                  <c:v>Grünflächen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0.17699999999999999</c:v>
                </c:pt>
                <c:pt idx="1">
                  <c:v>0.129</c:v>
                </c:pt>
                <c:pt idx="2">
                  <c:v>0.19900000000000001</c:v>
                </c:pt>
                <c:pt idx="3">
                  <c:v>0.192</c:v>
                </c:pt>
                <c:pt idx="4">
                  <c:v>0.17899999999999999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BFA9-4347-BC5D-E0EB86293904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eher/sehr schlecht</c:v>
                </c:pt>
              </c:strCache>
            </c:strRef>
          </c:tx>
          <c:spPr>
            <a:solidFill>
              <a:srgbClr val="FF5353"/>
            </a:solidFill>
            <a:ln>
              <a:solidFill>
                <a:schemeClr val="tx1"/>
              </a:solidFill>
            </a:ln>
            <a:effectLst/>
            <a:sp3d>
              <a:contourClr>
                <a:schemeClr val="tx1"/>
              </a:contourClr>
            </a:sp3d>
          </c:spPr>
          <c:invertIfNegative val="0"/>
          <c:dLbls>
            <c:dLbl>
              <c:idx val="0"/>
              <c:layout>
                <c:manualLayout>
                  <c:x val="1.064301552106430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FA9-4347-BC5D-E0EB86293904}"/>
                </c:ext>
              </c:extLst>
            </c:dLbl>
            <c:dLbl>
              <c:idx val="1"/>
              <c:layout>
                <c:manualLayout>
                  <c:x val="5.3215077605321508E-3"/>
                  <c:y val="-3.20671440547009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FA9-4347-BC5D-E0EB86293904}"/>
                </c:ext>
              </c:extLst>
            </c:dLbl>
            <c:dLbl>
              <c:idx val="2"/>
              <c:layout>
                <c:manualLayout>
                  <c:x val="1.0643015521064171E-2"/>
                  <c:y val="-3.05395360111514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FA9-4347-BC5D-E0EB86293904}"/>
                </c:ext>
              </c:extLst>
            </c:dLbl>
            <c:dLbl>
              <c:idx val="3"/>
              <c:layout>
                <c:manualLayout>
                  <c:x val="1.241685144124168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FA9-4347-BC5D-E0EB86293904}"/>
                </c:ext>
              </c:extLst>
            </c:dLbl>
            <c:dLbl>
              <c:idx val="4"/>
              <c:layout>
                <c:manualLayout>
                  <c:x val="8.869179600886918E-3"/>
                  <c:y val="-3.20671440547015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FA9-4347-BC5D-E0EB86293904}"/>
                </c:ext>
              </c:extLst>
            </c:dLbl>
            <c:dLbl>
              <c:idx val="6"/>
              <c:layout>
                <c:manualLayout>
                  <c:x val="5.3215077605321508E-3"/>
                  <c:y val="-3.20671440547009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FA9-4347-BC5D-E0EB86293904}"/>
                </c:ext>
              </c:extLst>
            </c:dLbl>
            <c:dLbl>
              <c:idx val="7"/>
              <c:layout>
                <c:manualLayout>
                  <c:x val="7.0953436807095344E-3"/>
                  <c:y val="-3.20671440547009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FA9-4347-BC5D-E0EB86293904}"/>
                </c:ext>
              </c:extLst>
            </c:dLbl>
            <c:dLbl>
              <c:idx val="8"/>
              <c:layout>
                <c:manualLayout>
                  <c:x val="5.3215077605320207E-3"/>
                  <c:y val="-3.05395360111502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FA9-4347-BC5D-E0EB86293904}"/>
                </c:ext>
              </c:extLst>
            </c:dLbl>
            <c:dLbl>
              <c:idx val="12"/>
              <c:layout>
                <c:manualLayout>
                  <c:x val="2.1286031042128603E-2"/>
                  <c:y val="-3.05385215796735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FA9-4347-BC5D-E0EB8629390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Sitzgelegenheiten</c:v>
                </c:pt>
                <c:pt idx="1">
                  <c:v>Kinderspielplatz</c:v>
                </c:pt>
                <c:pt idx="2">
                  <c:v>Parkplatzflächen</c:v>
                </c:pt>
                <c:pt idx="3">
                  <c:v>Fahrradabstellflächen</c:v>
                </c:pt>
                <c:pt idx="4">
                  <c:v>Grünflächen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0.32500000000000001</c:v>
                </c:pt>
                <c:pt idx="1">
                  <c:v>0.17299999999999999</c:v>
                </c:pt>
                <c:pt idx="2">
                  <c:v>0.24</c:v>
                </c:pt>
                <c:pt idx="3">
                  <c:v>0.16400000000000001</c:v>
                </c:pt>
                <c:pt idx="4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BFA9-4347-BC5D-E0EB862939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gapDepth val="80"/>
        <c:shape val="cylinder"/>
        <c:axId val="343979040"/>
        <c:axId val="343984136"/>
        <c:axId val="0"/>
      </c:bar3DChart>
      <c:catAx>
        <c:axId val="343979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chemeClr val="tx2">
                <a:lumMod val="65000"/>
                <a:lumOff val="3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de-DE"/>
          </a:p>
        </c:txPr>
        <c:crossAx val="343984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3984136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chemeClr val="tx2">
                  <a:lumMod val="65000"/>
                  <a:lumOff val="35000"/>
                </a:schemeClr>
              </a:solidFill>
            </a:ln>
            <a:effectLst/>
          </c:spPr>
        </c:majorGridlines>
        <c:numFmt formatCode="0%" sourceLinked="0"/>
        <c:majorTickMark val="in"/>
        <c:minorTickMark val="none"/>
        <c:tickLblPos val="nextTo"/>
        <c:spPr>
          <a:noFill/>
          <a:ln>
            <a:solidFill>
              <a:srgbClr val="000000"/>
            </a:solidFill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439790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5617729720395158"/>
          <c:y val="1.1565221385658003E-2"/>
          <c:w val="0.47658711175515472"/>
          <c:h val="5.5479356199872931E-2"/>
        </c:manualLayout>
      </c:layout>
      <c:overlay val="0"/>
      <c:spPr>
        <a:noFill/>
        <a:ln>
          <a:solidFill>
            <a:srgbClr val="00000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hPercent val="100"/>
      <c:rotY val="10"/>
      <c:depthPercent val="100"/>
      <c:rAngAx val="1"/>
    </c:view3D>
    <c:floor>
      <c:thickness val="0"/>
      <c:spPr>
        <a:solidFill>
          <a:schemeClr val="bg1">
            <a:lumMod val="75000"/>
          </a:schemeClr>
        </a:solidFill>
        <a:ln w="19050" cap="flat" cmpd="sng" algn="ctr">
          <a:solidFill>
            <a:schemeClr val="tx2">
              <a:lumMod val="65000"/>
              <a:lumOff val="35000"/>
            </a:schemeClr>
          </a:solidFill>
          <a:round/>
        </a:ln>
        <a:effectLst/>
        <a:sp3d contourW="19050">
          <a:contourClr>
            <a:schemeClr val="tx2">
              <a:lumMod val="65000"/>
              <a:lumOff val="35000"/>
            </a:schemeClr>
          </a:contourClr>
        </a:sp3d>
      </c:spPr>
    </c:floor>
    <c:sideWall>
      <c:thickness val="0"/>
      <c:spPr>
        <a:solidFill>
          <a:schemeClr val="bg1">
            <a:lumMod val="85000"/>
          </a:schemeClr>
        </a:solidFill>
        <a:ln>
          <a:solidFill>
            <a:schemeClr val="tx2">
              <a:lumMod val="65000"/>
              <a:lumOff val="35000"/>
            </a:schemeClr>
          </a:solidFill>
        </a:ln>
        <a:effectLst/>
        <a:sp3d>
          <a:contourClr>
            <a:schemeClr val="tx2">
              <a:lumMod val="65000"/>
              <a:lumOff val="35000"/>
            </a:schemeClr>
          </a:contourClr>
        </a:sp3d>
      </c:spPr>
    </c:sideWall>
    <c:backWall>
      <c:thickness val="0"/>
      <c:spPr>
        <a:noFill/>
        <a:ln>
          <a:solidFill>
            <a:schemeClr val="tx2">
              <a:lumMod val="65000"/>
              <a:lumOff val="35000"/>
            </a:schemeClr>
          </a:solidFill>
        </a:ln>
        <a:effectLst/>
        <a:sp3d>
          <a:contourClr>
            <a:schemeClr val="tx2">
              <a:lumMod val="65000"/>
              <a:lumOff val="35000"/>
            </a:schemeClr>
          </a:contourClr>
        </a:sp3d>
      </c:spPr>
    </c:backWall>
    <c:plotArea>
      <c:layout>
        <c:manualLayout>
          <c:layoutTarget val="inner"/>
          <c:xMode val="edge"/>
          <c:yMode val="edge"/>
          <c:x val="0.48702592663721911"/>
          <c:y val="7.6528303540848663E-2"/>
          <c:w val="0.74556962025316453"/>
          <c:h val="0.8447506288008072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mehrmals wöchentlich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0000"/>
              </a:solidFill>
            </a:ln>
            <a:effectLst/>
            <a:sp3d>
              <a:contourClr>
                <a:srgbClr val="000000"/>
              </a:contourClr>
            </a:sp3d>
          </c:spPr>
          <c:invertIfNegative val="0"/>
          <c:dLbls>
            <c:dLbl>
              <c:idx val="1"/>
              <c:layout>
                <c:manualLayout>
                  <c:x val="-4.5526127415891522E-3"/>
                  <c:y val="-5.64579389897287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FA9-4347-BC5D-E0EB86293904}"/>
                </c:ext>
              </c:extLst>
            </c:dLbl>
            <c:dLbl>
              <c:idx val="2"/>
              <c:layout>
                <c:manualLayout>
                  <c:x val="1.1657035110079089E-3"/>
                  <c:y val="-7.18855508547495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FA9-4347-BC5D-E0EB86293904}"/>
                </c:ext>
              </c:extLst>
            </c:dLbl>
            <c:dLbl>
              <c:idx val="3"/>
              <c:layout>
                <c:manualLayout>
                  <c:x val="-1.0981720411334328E-2"/>
                  <c:y val="-1.1131615330299236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FA9-4347-BC5D-E0EB86293904}"/>
                </c:ext>
              </c:extLst>
            </c:dLbl>
            <c:dLbl>
              <c:idx val="4"/>
              <c:layout>
                <c:manualLayout>
                  <c:x val="-1.3998777868952634E-2"/>
                  <c:y val="-7.68247601303045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FA9-4347-BC5D-E0EB8629390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Kinderspielplatz</c:v>
                </c:pt>
                <c:pt idx="1">
                  <c:v>Parkbänke/Sitzgelegenheiten</c:v>
                </c:pt>
                <c:pt idx="2">
                  <c:v>Gemeinschaftsgarten</c:v>
                </c:pt>
                <c:pt idx="3">
                  <c:v>Grünflächen</c:v>
                </c:pt>
                <c:pt idx="4">
                  <c:v>Fahrradabstellflächen</c:v>
                </c:pt>
                <c:pt idx="5">
                  <c:v>Parkplatzflächen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5.8999999999999997E-2</c:v>
                </c:pt>
                <c:pt idx="1">
                  <c:v>0.124</c:v>
                </c:pt>
                <c:pt idx="2">
                  <c:v>0.13300000000000001</c:v>
                </c:pt>
                <c:pt idx="3">
                  <c:v>0.16200000000000001</c:v>
                </c:pt>
                <c:pt idx="4">
                  <c:v>0.28999999999999998</c:v>
                </c:pt>
                <c:pt idx="5">
                  <c:v>0.33200000000000002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FA9-4347-BC5D-E0EB8629390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 x pro Woche</c:v>
                </c:pt>
              </c:strCache>
            </c:strRef>
          </c:tx>
          <c:spPr>
            <a:solidFill>
              <a:srgbClr val="6CCE78"/>
            </a:solidFill>
            <a:ln>
              <a:solidFill>
                <a:schemeClr val="accent2"/>
              </a:solidFill>
            </a:ln>
            <a:effectLst/>
            <a:sp3d>
              <a:contourClr>
                <a:schemeClr val="accent2"/>
              </a:contourClr>
            </a:sp3d>
          </c:spPr>
          <c:invertIfNegative val="0"/>
          <c:dLbls>
            <c:dLbl>
              <c:idx val="0"/>
              <c:layout>
                <c:manualLayout>
                  <c:x val="-2.3255407929884272E-3"/>
                  <c:y val="5.36287523215589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FA9-4347-BC5D-E0EB86293904}"/>
                </c:ext>
              </c:extLst>
            </c:dLbl>
            <c:dLbl>
              <c:idx val="1"/>
              <c:layout>
                <c:manualLayout>
                  <c:x val="-4.7357087465023096E-3"/>
                  <c:y val="-1.3448181631354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FA9-4347-BC5D-E0EB86293904}"/>
                </c:ext>
              </c:extLst>
            </c:dLbl>
            <c:dLbl>
              <c:idx val="2"/>
              <c:layout>
                <c:manualLayout>
                  <c:x val="3.1050508930286153E-3"/>
                  <c:y val="-6.32484616890867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FA9-4347-BC5D-E0EB8629390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Kinderspielplatz</c:v>
                </c:pt>
                <c:pt idx="1">
                  <c:v>Parkbänke/Sitzgelegenheiten</c:v>
                </c:pt>
                <c:pt idx="2">
                  <c:v>Gemeinschaftsgarten</c:v>
                </c:pt>
                <c:pt idx="3">
                  <c:v>Grünflächen</c:v>
                </c:pt>
                <c:pt idx="4">
                  <c:v>Fahrradabstellflächen</c:v>
                </c:pt>
                <c:pt idx="5">
                  <c:v>Parkplatzflächen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2.4E-2</c:v>
                </c:pt>
                <c:pt idx="1">
                  <c:v>7.1999999999999995E-2</c:v>
                </c:pt>
                <c:pt idx="2">
                  <c:v>7.0000000000000001E-3</c:v>
                </c:pt>
                <c:pt idx="3">
                  <c:v>0.105</c:v>
                </c:pt>
                <c:pt idx="4">
                  <c:v>5.0000000000000001E-3</c:v>
                </c:pt>
                <c:pt idx="5">
                  <c:v>2.4E-2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FA9-4347-BC5D-E0EB86293904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1-2 mal pro Monat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accent2"/>
              </a:solidFill>
            </a:ln>
            <a:effectLst/>
            <a:sp3d>
              <a:contourClr>
                <a:schemeClr val="accent2"/>
              </a:contourClr>
            </a:sp3d>
          </c:spPr>
          <c:invertIfNegative val="0"/>
          <c:dLbls>
            <c:dLbl>
              <c:idx val="0"/>
              <c:layout>
                <c:manualLayout>
                  <c:x val="5.3699739860675758E-3"/>
                  <c:y val="6.2124051338022734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FA9-4347-BC5D-E0EB86293904}"/>
                </c:ext>
              </c:extLst>
            </c:dLbl>
            <c:dLbl>
              <c:idx val="1"/>
              <c:layout>
                <c:manualLayout>
                  <c:x val="2.1738568709953384E-3"/>
                  <c:y val="-2.40099584894607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FA9-4347-BC5D-E0EB86293904}"/>
                </c:ext>
              </c:extLst>
            </c:dLbl>
            <c:dLbl>
              <c:idx val="2"/>
              <c:layout>
                <c:manualLayout>
                  <c:x val="1.0759222724653876E-2"/>
                  <c:y val="-1.19952536301000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FA9-4347-BC5D-E0EB86293904}"/>
                </c:ext>
              </c:extLst>
            </c:dLbl>
            <c:dLbl>
              <c:idx val="3"/>
              <c:layout>
                <c:manualLayout>
                  <c:x val="3.5476718403546371E-3"/>
                  <c:y val="-3.21630929896678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FA9-4347-BC5D-E0EB86293904}"/>
                </c:ext>
              </c:extLst>
            </c:dLbl>
            <c:dLbl>
              <c:idx val="4"/>
              <c:layout>
                <c:manualLayout>
                  <c:x val="7.0953436807095344E-3"/>
                  <c:y val="-9.62014321641035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FA9-4347-BC5D-E0EB86293904}"/>
                </c:ext>
              </c:extLst>
            </c:dLbl>
            <c:dLbl>
              <c:idx val="5"/>
              <c:layout>
                <c:manualLayout>
                  <c:x val="8.0766799937147544E-3"/>
                  <c:y val="1.00468634798153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FA9-4347-BC5D-E0EB86293904}"/>
                </c:ext>
              </c:extLst>
            </c:dLbl>
            <c:dLbl>
              <c:idx val="7"/>
              <c:layout>
                <c:manualLayout>
                  <c:x val="7.1155961380658904E-3"/>
                  <c:y val="-8.3324075102766363E-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FA9-4347-BC5D-E0EB86293904}"/>
                </c:ext>
              </c:extLst>
            </c:dLbl>
            <c:dLbl>
              <c:idx val="8"/>
              <c:layout>
                <c:manualLayout>
                  <c:x val="9.4108280810796651E-3"/>
                  <c:y val="-9.54124407684934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FA9-4347-BC5D-E0EB8629390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Kinderspielplatz</c:v>
                </c:pt>
                <c:pt idx="1">
                  <c:v>Parkbänke/Sitzgelegenheiten</c:v>
                </c:pt>
                <c:pt idx="2">
                  <c:v>Gemeinschaftsgarten</c:v>
                </c:pt>
                <c:pt idx="3">
                  <c:v>Grünflächen</c:v>
                </c:pt>
                <c:pt idx="4">
                  <c:v>Fahrradabstellflächen</c:v>
                </c:pt>
                <c:pt idx="5">
                  <c:v>Parkplatzflächen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2.8000000000000001E-2</c:v>
                </c:pt>
                <c:pt idx="1">
                  <c:v>6.3E-2</c:v>
                </c:pt>
                <c:pt idx="2">
                  <c:v>4.5999999999999999E-2</c:v>
                </c:pt>
                <c:pt idx="3">
                  <c:v>6.2E-2</c:v>
                </c:pt>
                <c:pt idx="4">
                  <c:v>4.2999999999999997E-2</c:v>
                </c:pt>
                <c:pt idx="5">
                  <c:v>3.5000000000000003E-2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BFA9-4347-BC5D-E0EB86293904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1 x im halben Jahr</c:v>
                </c:pt>
              </c:strCache>
            </c:strRef>
          </c:tx>
          <c:spPr>
            <a:solidFill>
              <a:srgbClr val="FF5353"/>
            </a:solidFill>
            <a:ln>
              <a:solidFill>
                <a:schemeClr val="tx1"/>
              </a:solidFill>
            </a:ln>
            <a:effectLst/>
            <a:sp3d>
              <a:contourClr>
                <a:schemeClr val="tx1"/>
              </a:contourClr>
            </a:sp3d>
          </c:spPr>
          <c:invertIfNegative val="0"/>
          <c:dLbls>
            <c:dLbl>
              <c:idx val="0"/>
              <c:layout>
                <c:manualLayout>
                  <c:x val="1.064301552106430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FA9-4347-BC5D-E0EB86293904}"/>
                </c:ext>
              </c:extLst>
            </c:dLbl>
            <c:dLbl>
              <c:idx val="1"/>
              <c:layout>
                <c:manualLayout>
                  <c:x val="5.3215077605321508E-3"/>
                  <c:y val="-3.20671440547009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FA9-4347-BC5D-E0EB86293904}"/>
                </c:ext>
              </c:extLst>
            </c:dLbl>
            <c:dLbl>
              <c:idx val="2"/>
              <c:layout>
                <c:manualLayout>
                  <c:x val="1.0643015521064171E-2"/>
                  <c:y val="-3.05395360111514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FA9-4347-BC5D-E0EB86293904}"/>
                </c:ext>
              </c:extLst>
            </c:dLbl>
            <c:dLbl>
              <c:idx val="3"/>
              <c:layout>
                <c:manualLayout>
                  <c:x val="1.241685144124168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FA9-4347-BC5D-E0EB86293904}"/>
                </c:ext>
              </c:extLst>
            </c:dLbl>
            <c:dLbl>
              <c:idx val="4"/>
              <c:layout>
                <c:manualLayout>
                  <c:x val="8.869179600886918E-3"/>
                  <c:y val="-3.20671440547015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FA9-4347-BC5D-E0EB86293904}"/>
                </c:ext>
              </c:extLst>
            </c:dLbl>
            <c:dLbl>
              <c:idx val="6"/>
              <c:layout>
                <c:manualLayout>
                  <c:x val="5.3215077605321508E-3"/>
                  <c:y val="-3.20671440547009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FA9-4347-BC5D-E0EB86293904}"/>
                </c:ext>
              </c:extLst>
            </c:dLbl>
            <c:dLbl>
              <c:idx val="7"/>
              <c:layout>
                <c:manualLayout>
                  <c:x val="7.0953436807095344E-3"/>
                  <c:y val="-3.20671440547009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FA9-4347-BC5D-E0EB86293904}"/>
                </c:ext>
              </c:extLst>
            </c:dLbl>
            <c:dLbl>
              <c:idx val="8"/>
              <c:layout>
                <c:manualLayout>
                  <c:x val="5.3215077605320207E-3"/>
                  <c:y val="-3.05395360111502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FA9-4347-BC5D-E0EB86293904}"/>
                </c:ext>
              </c:extLst>
            </c:dLbl>
            <c:dLbl>
              <c:idx val="12"/>
              <c:layout>
                <c:manualLayout>
                  <c:x val="2.1286031042128603E-2"/>
                  <c:y val="-3.05385215796735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FA9-4347-BC5D-E0EB8629390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Kinderspielplatz</c:v>
                </c:pt>
                <c:pt idx="1">
                  <c:v>Parkbänke/Sitzgelegenheiten</c:v>
                </c:pt>
                <c:pt idx="2">
                  <c:v>Gemeinschaftsgarten</c:v>
                </c:pt>
                <c:pt idx="3">
                  <c:v>Grünflächen</c:v>
                </c:pt>
                <c:pt idx="4">
                  <c:v>Fahrradabstellflächen</c:v>
                </c:pt>
                <c:pt idx="5">
                  <c:v>Parkplatzflächen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2.4E-2</c:v>
                </c:pt>
                <c:pt idx="1">
                  <c:v>4.3999999999999997E-2</c:v>
                </c:pt>
                <c:pt idx="2">
                  <c:v>3.3000000000000002E-2</c:v>
                </c:pt>
                <c:pt idx="3">
                  <c:v>4.3999999999999997E-2</c:v>
                </c:pt>
                <c:pt idx="4">
                  <c:v>2.5999999999999999E-2</c:v>
                </c:pt>
                <c:pt idx="5">
                  <c:v>1.7000000000000001E-2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BFA9-4347-BC5D-E0EB86293904}"/>
            </c:ext>
          </c:extLst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B2B2B2"/>
            </a:solidFill>
            <a:ln>
              <a:solidFill>
                <a:schemeClr val="tx1"/>
              </a:solidFill>
            </a:ln>
            <a:effectLst/>
            <a:sp3d>
              <a:contourClr>
                <a:schemeClr val="tx1"/>
              </a:contourClr>
            </a:sp3d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Kinderspielplatz</c:v>
                </c:pt>
                <c:pt idx="1">
                  <c:v>Parkbänke/Sitzgelegenheiten</c:v>
                </c:pt>
                <c:pt idx="2">
                  <c:v>Gemeinschaftsgarten</c:v>
                </c:pt>
                <c:pt idx="3">
                  <c:v>Grünflächen</c:v>
                </c:pt>
                <c:pt idx="4">
                  <c:v>Fahrradabstellflächen</c:v>
                </c:pt>
                <c:pt idx="5">
                  <c:v>Parkplatzflächen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0">
                  <c:v>0.58499999999999996</c:v>
                </c:pt>
                <c:pt idx="1">
                  <c:v>0.44500000000000001</c:v>
                </c:pt>
                <c:pt idx="2">
                  <c:v>0.46899999999999997</c:v>
                </c:pt>
                <c:pt idx="3">
                  <c:v>0.439</c:v>
                </c:pt>
                <c:pt idx="4">
                  <c:v>0.39100000000000001</c:v>
                </c:pt>
                <c:pt idx="5">
                  <c:v>0.36899999999999999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49-40B3-B9D8-373D97A3EA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gapDepth val="80"/>
        <c:shape val="cylinder"/>
        <c:axId val="343979040"/>
        <c:axId val="343984136"/>
        <c:axId val="0"/>
      </c:bar3DChart>
      <c:catAx>
        <c:axId val="343979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chemeClr val="tx2">
                <a:lumMod val="65000"/>
                <a:lumOff val="3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de-DE"/>
          </a:p>
        </c:txPr>
        <c:crossAx val="343984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3984136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chemeClr val="tx2">
                  <a:lumMod val="65000"/>
                  <a:lumOff val="35000"/>
                </a:schemeClr>
              </a:solidFill>
            </a:ln>
            <a:effectLst/>
          </c:spPr>
        </c:majorGridlines>
        <c:numFmt formatCode="0%" sourceLinked="0"/>
        <c:majorTickMark val="in"/>
        <c:minorTickMark val="none"/>
        <c:tickLblPos val="nextTo"/>
        <c:spPr>
          <a:noFill/>
          <a:ln>
            <a:solidFill>
              <a:srgbClr val="000000"/>
            </a:solidFill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439790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4128411479921035"/>
          <c:y val="1.8348655704921675E-2"/>
          <c:w val="0.82453672348371554"/>
          <c:h val="6.5445452642014124E-2"/>
        </c:manualLayout>
      </c:layout>
      <c:overlay val="0"/>
      <c:spPr>
        <a:noFill/>
        <a:ln>
          <a:solidFill>
            <a:srgbClr val="00000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00CC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EAFD-493B-9AFF-6665F75393B2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EAFD-493B-9AFF-6665F75393B2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EAFD-493B-9AFF-6665F75393B2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EAFD-493B-9AFF-6665F75393B2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EAFD-493B-9AFF-6665F75393B2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EAFD-493B-9AFF-6665F75393B2}"/>
              </c:ext>
            </c:extLst>
          </c:dPt>
          <c:dLbls>
            <c:dLbl>
              <c:idx val="0"/>
              <c:layout>
                <c:manualLayout>
                  <c:x val="-0.16210870200781208"/>
                  <c:y val="0.21721088911111611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036213872427838"/>
                      <c:h val="0.1541206050830225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AFD-493B-9AFF-6665F75393B2}"/>
                </c:ext>
              </c:extLst>
            </c:dLbl>
            <c:dLbl>
              <c:idx val="1"/>
              <c:layout>
                <c:manualLayout>
                  <c:x val="0.11966916932083675"/>
                  <c:y val="-0.14789555835930221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684794624236448"/>
                      <c:h val="0.1007270802095780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AFD-493B-9AFF-6665F75393B2}"/>
                </c:ext>
              </c:extLst>
            </c:dLbl>
            <c:dLbl>
              <c:idx val="2"/>
              <c:layout>
                <c:manualLayout>
                  <c:x val="-1.1286525495022091E-2"/>
                  <c:y val="-5.1888074042378191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7910838417120218E-2"/>
                      <c:h val="9.210204420144760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AFD-493B-9AFF-6665F75393B2}"/>
                </c:ext>
              </c:extLst>
            </c:dLbl>
            <c:dLbl>
              <c:idx val="3"/>
              <c:layout>
                <c:manualLayout>
                  <c:x val="-3.5623124176039946E-2"/>
                  <c:y val="2.1445222232447502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AFD-493B-9AFF-6665F75393B2}"/>
                </c:ext>
              </c:extLst>
            </c:dLbl>
            <c:dLbl>
              <c:idx val="4"/>
              <c:layout>
                <c:manualLayout>
                  <c:x val="-5.1208241003057438E-2"/>
                  <c:y val="-1.072261111622381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AFD-493B-9AFF-6665F75393B2}"/>
                </c:ext>
              </c:extLst>
            </c:dLbl>
            <c:dLbl>
              <c:idx val="5"/>
              <c:layout>
                <c:manualLayout>
                  <c:x val="-2.449089787102746E-2"/>
                  <c:y val="-1.787101852703969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k.A.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3"/>
                <c:pt idx="0">
                  <c:v>85.8</c:v>
                </c:pt>
                <c:pt idx="1">
                  <c:v>11.7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AFD-493B-9AFF-6665F75393B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k.A.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19-EAFD-493B-9AFF-6665F75393B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k.A.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26-EAFD-493B-9AFF-6665F75393B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k.A.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33-EAFD-493B-9AFF-6665F75393B2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00CC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EAFD-493B-9AFF-6665F75393B2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EAFD-493B-9AFF-6665F75393B2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EAFD-493B-9AFF-6665F75393B2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EAFD-493B-9AFF-6665F75393B2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EAFD-493B-9AFF-6665F75393B2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EAFD-493B-9AFF-6665F75393B2}"/>
              </c:ext>
            </c:extLst>
          </c:dPt>
          <c:dLbls>
            <c:dLbl>
              <c:idx val="0"/>
              <c:layout>
                <c:manualLayout>
                  <c:x val="-0.16210870200781208"/>
                  <c:y val="0.21721088911111611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036213872427838"/>
                      <c:h val="0.1541206050830225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AFD-493B-9AFF-6665F75393B2}"/>
                </c:ext>
              </c:extLst>
            </c:dLbl>
            <c:dLbl>
              <c:idx val="1"/>
              <c:layout>
                <c:manualLayout>
                  <c:x val="0.11966916932083675"/>
                  <c:y val="-0.14789555835930221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684794624236448"/>
                      <c:h val="0.1007270802095780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AFD-493B-9AFF-6665F75393B2}"/>
                </c:ext>
              </c:extLst>
            </c:dLbl>
            <c:dLbl>
              <c:idx val="2"/>
              <c:layout>
                <c:manualLayout>
                  <c:x val="-1.1286525495022091E-2"/>
                  <c:y val="-5.1888074042378191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7910838417120218E-2"/>
                      <c:h val="9.210204420144760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AFD-493B-9AFF-6665F75393B2}"/>
                </c:ext>
              </c:extLst>
            </c:dLbl>
            <c:dLbl>
              <c:idx val="3"/>
              <c:layout>
                <c:manualLayout>
                  <c:x val="-3.5623124176039946E-2"/>
                  <c:y val="2.1445222232447502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AFD-493B-9AFF-6665F75393B2}"/>
                </c:ext>
              </c:extLst>
            </c:dLbl>
            <c:dLbl>
              <c:idx val="4"/>
              <c:layout>
                <c:manualLayout>
                  <c:x val="-5.1208241003057438E-2"/>
                  <c:y val="-1.072261111622381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AFD-493B-9AFF-6665F75393B2}"/>
                </c:ext>
              </c:extLst>
            </c:dLbl>
            <c:dLbl>
              <c:idx val="5"/>
              <c:layout>
                <c:manualLayout>
                  <c:x val="-2.449089787102746E-2"/>
                  <c:y val="-1.787101852703969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k.A.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3"/>
                <c:pt idx="0">
                  <c:v>89.8</c:v>
                </c:pt>
                <c:pt idx="1">
                  <c:v>7.8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AFD-493B-9AFF-6665F75393B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k.A.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19-EAFD-493B-9AFF-6665F75393B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k.A.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26-EAFD-493B-9AFF-6665F75393B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k.A.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33-EAFD-493B-9AFF-6665F75393B2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EAFD-493B-9AFF-6665F75393B2}"/>
              </c:ext>
            </c:extLst>
          </c:dPt>
          <c:dPt>
            <c:idx val="1"/>
            <c:bubble3D val="0"/>
            <c:spPr>
              <a:solidFill>
                <a:srgbClr val="6CCE78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EAFD-493B-9AFF-6665F75393B2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EAFD-493B-9AFF-6665F75393B2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EAFD-493B-9AFF-6665F75393B2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EAFD-493B-9AFF-6665F75393B2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EAFD-493B-9AFF-6665F75393B2}"/>
              </c:ext>
            </c:extLst>
          </c:dPt>
          <c:dLbls>
            <c:dLbl>
              <c:idx val="0"/>
              <c:layout>
                <c:manualLayout>
                  <c:x val="0.121797587358927"/>
                  <c:y val="0.21721101395774503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16971397316292"/>
                      <c:h val="0.154120664260626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AFD-493B-9AFF-6665F75393B2}"/>
                </c:ext>
              </c:extLst>
            </c:dLbl>
            <c:dLbl>
              <c:idx val="1"/>
              <c:layout>
                <c:manualLayout>
                  <c:x val="-0.1794656394530077"/>
                  <c:y val="-0.20726739933186741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818288258549774"/>
                      <c:h val="0.1007269819305005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AFD-493B-9AFF-6665F75393B2}"/>
                </c:ext>
              </c:extLst>
            </c:dLbl>
            <c:dLbl>
              <c:idx val="2"/>
              <c:layout>
                <c:manualLayout>
                  <c:x val="0.11924502742447371"/>
                  <c:y val="-0.1601543722864676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7910838417120218E-2"/>
                      <c:h val="9.210204420144760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AFD-493B-9AFF-6665F75393B2}"/>
                </c:ext>
              </c:extLst>
            </c:dLbl>
            <c:dLbl>
              <c:idx val="3"/>
              <c:layout>
                <c:manualLayout>
                  <c:x val="-3.5623124176039946E-2"/>
                  <c:y val="2.1445222232447502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AFD-493B-9AFF-6665F75393B2}"/>
                </c:ext>
              </c:extLst>
            </c:dLbl>
            <c:dLbl>
              <c:idx val="4"/>
              <c:layout>
                <c:manualLayout>
                  <c:x val="-5.1208241003057438E-2"/>
                  <c:y val="-1.072261111622381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AFD-493B-9AFF-6665F75393B2}"/>
                </c:ext>
              </c:extLst>
            </c:dLbl>
            <c:dLbl>
              <c:idx val="5"/>
              <c:layout>
                <c:manualLayout>
                  <c:x val="-2.449089787102746E-2"/>
                  <c:y val="-1.787101852703969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es fehlt etwas</c:v>
                </c:pt>
                <c:pt idx="1">
                  <c:v>es fehlt nichts</c:v>
                </c:pt>
                <c:pt idx="2">
                  <c:v>k.A.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3"/>
                <c:pt idx="0">
                  <c:v>42.6</c:v>
                </c:pt>
                <c:pt idx="1">
                  <c:v>42.1</c:v>
                </c:pt>
                <c:pt idx="2">
                  <c:v>15.3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AFD-493B-9AFF-6665F75393B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es fehlt etwas</c:v>
                </c:pt>
                <c:pt idx="1">
                  <c:v>es fehlt nichts</c:v>
                </c:pt>
                <c:pt idx="2">
                  <c:v>k.A.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19-EAFD-493B-9AFF-6665F75393B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es fehlt etwas</c:v>
                </c:pt>
                <c:pt idx="1">
                  <c:v>es fehlt nichts</c:v>
                </c:pt>
                <c:pt idx="2">
                  <c:v>k.A.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26-EAFD-493B-9AFF-6665F75393B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es fehlt etwas</c:v>
                </c:pt>
                <c:pt idx="1">
                  <c:v>es fehlt nichts</c:v>
                </c:pt>
                <c:pt idx="2">
                  <c:v>k.A.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33-EAFD-493B-9AFF-6665F75393B2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6CCE78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EAFD-493B-9AFF-6665F75393B2}"/>
              </c:ext>
            </c:extLst>
          </c:dPt>
          <c:dPt>
            <c:idx val="1"/>
            <c:bubble3D val="0"/>
            <c:spPr>
              <a:solidFill>
                <a:srgbClr val="FF535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EAFD-493B-9AFF-6665F75393B2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EAFD-493B-9AFF-6665F75393B2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EAFD-493B-9AFF-6665F75393B2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EAFD-493B-9AFF-6665F75393B2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EAFD-493B-9AFF-6665F75393B2}"/>
              </c:ext>
            </c:extLst>
          </c:dPt>
          <c:dLbls>
            <c:dLbl>
              <c:idx val="0"/>
              <c:layout>
                <c:manualLayout>
                  <c:x val="0.16748363088075052"/>
                  <c:y val="0.13688440558309803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16971397316292"/>
                      <c:h val="0.154120664260626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AFD-493B-9AFF-6665F75393B2}"/>
                </c:ext>
              </c:extLst>
            </c:dLbl>
            <c:dLbl>
              <c:idx val="1"/>
              <c:layout>
                <c:manualLayout>
                  <c:x val="-9.8971181819318632E-2"/>
                  <c:y val="0.1587980873412305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818288258549774"/>
                      <c:h val="0.1007269819305005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AFD-493B-9AFF-6665F75393B2}"/>
                </c:ext>
              </c:extLst>
            </c:dLbl>
            <c:dLbl>
              <c:idx val="2"/>
              <c:layout>
                <c:manualLayout>
                  <c:x val="-0.21491266462692557"/>
                  <c:y val="-0.24571981001010895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291129901335619"/>
                      <c:h val="0.2213230433142191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AFD-493B-9AFF-6665F75393B2}"/>
                </c:ext>
              </c:extLst>
            </c:dLbl>
            <c:dLbl>
              <c:idx val="3"/>
              <c:layout>
                <c:manualLayout>
                  <c:x val="-3.5623124176039946E-2"/>
                  <c:y val="2.1445222232447502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AFD-493B-9AFF-6665F75393B2}"/>
                </c:ext>
              </c:extLst>
            </c:dLbl>
            <c:dLbl>
              <c:idx val="4"/>
              <c:layout>
                <c:manualLayout>
                  <c:x val="-5.1208241003057438E-2"/>
                  <c:y val="-1.072261111622381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AFD-493B-9AFF-6665F75393B2}"/>
                </c:ext>
              </c:extLst>
            </c:dLbl>
            <c:dLbl>
              <c:idx val="5"/>
              <c:layout>
                <c:manualLayout>
                  <c:x val="-2.449089787102746E-2"/>
                  <c:y val="-1.787101852703969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ja</c:v>
                </c:pt>
                <c:pt idx="1">
                  <c:v>nein</c:v>
                </c:pt>
                <c:pt idx="2">
                  <c:v>gibt keine Waschküche/ Trockenraum</c:v>
                </c:pt>
                <c:pt idx="3">
                  <c:v>k.A.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4"/>
                <c:pt idx="0">
                  <c:v>25.3</c:v>
                </c:pt>
                <c:pt idx="1">
                  <c:v>13.8</c:v>
                </c:pt>
                <c:pt idx="2">
                  <c:v>52.4</c:v>
                </c:pt>
                <c:pt idx="3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AFD-493B-9AFF-6665F75393B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ja</c:v>
                </c:pt>
                <c:pt idx="1">
                  <c:v>nein</c:v>
                </c:pt>
                <c:pt idx="2">
                  <c:v>gibt keine Waschküche/ Trockenraum</c:v>
                </c:pt>
                <c:pt idx="3">
                  <c:v>k.A.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19-EAFD-493B-9AFF-6665F75393B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ja</c:v>
                </c:pt>
                <c:pt idx="1">
                  <c:v>nein</c:v>
                </c:pt>
                <c:pt idx="2">
                  <c:v>gibt keine Waschküche/ Trockenraum</c:v>
                </c:pt>
                <c:pt idx="3">
                  <c:v>k.A.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26-EAFD-493B-9AFF-6665F75393B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ja</c:v>
                </c:pt>
                <c:pt idx="1">
                  <c:v>nein</c:v>
                </c:pt>
                <c:pt idx="2">
                  <c:v>gibt keine Waschküche/ Trockenraum</c:v>
                </c:pt>
                <c:pt idx="3">
                  <c:v>k.A.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33-EAFD-493B-9AFF-6665F75393B2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6CCE78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EAFD-493B-9AFF-6665F75393B2}"/>
              </c:ext>
            </c:extLst>
          </c:dPt>
          <c:dPt>
            <c:idx val="1"/>
            <c:bubble3D val="0"/>
            <c:spPr>
              <a:solidFill>
                <a:srgbClr val="FF535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EAFD-493B-9AFF-6665F75393B2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EAFD-493B-9AFF-6665F75393B2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EAFD-493B-9AFF-6665F75393B2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EAFD-493B-9AFF-6665F75393B2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EAFD-493B-9AFF-6665F75393B2}"/>
              </c:ext>
            </c:extLst>
          </c:dPt>
          <c:dLbls>
            <c:dLbl>
              <c:idx val="0"/>
              <c:layout>
                <c:manualLayout>
                  <c:x val="0.13920179441485969"/>
                  <c:y val="0.23467332012614656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16971397316292"/>
                      <c:h val="0.154120664260626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AFD-493B-9AFF-6665F75393B2}"/>
                </c:ext>
              </c:extLst>
            </c:dLbl>
            <c:dLbl>
              <c:idx val="1"/>
              <c:layout>
                <c:manualLayout>
                  <c:x val="-0.17729011357101609"/>
                  <c:y val="-7.519681531535006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818288258549774"/>
                      <c:h val="0.1007269819305005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AFD-493B-9AFF-6665F75393B2}"/>
                </c:ext>
              </c:extLst>
            </c:dLbl>
            <c:dLbl>
              <c:idx val="2"/>
              <c:layout>
                <c:manualLayout>
                  <c:x val="4.8154494542257302E-3"/>
                  <c:y val="-0.2107951976733059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291129901335619"/>
                      <c:h val="0.2213230433142191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AFD-493B-9AFF-6665F75393B2}"/>
                </c:ext>
              </c:extLst>
            </c:dLbl>
            <c:dLbl>
              <c:idx val="3"/>
              <c:layout>
                <c:manualLayout>
                  <c:x val="-2.9096545213509021E-2"/>
                  <c:y val="-3.7926754013030459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AFD-493B-9AFF-6665F75393B2}"/>
                </c:ext>
              </c:extLst>
            </c:dLbl>
            <c:dLbl>
              <c:idx val="4"/>
              <c:layout>
                <c:manualLayout>
                  <c:x val="-5.1208241003057438E-2"/>
                  <c:y val="-1.072261111622381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AFD-493B-9AFF-6665F75393B2}"/>
                </c:ext>
              </c:extLst>
            </c:dLbl>
            <c:dLbl>
              <c:idx val="5"/>
              <c:layout>
                <c:manualLayout>
                  <c:x val="-2.449089787102746E-2"/>
                  <c:y val="-1.787101852703969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ja</c:v>
                </c:pt>
                <c:pt idx="1">
                  <c:v>nein</c:v>
                </c:pt>
                <c:pt idx="2">
                  <c:v>gibt keinen Fahrradkeller</c:v>
                </c:pt>
                <c:pt idx="3">
                  <c:v>k.A.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4"/>
                <c:pt idx="0">
                  <c:v>44.8</c:v>
                </c:pt>
                <c:pt idx="1">
                  <c:v>18.600000000000001</c:v>
                </c:pt>
                <c:pt idx="2">
                  <c:v>29.2</c:v>
                </c:pt>
                <c:pt idx="3">
                  <c:v>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AFD-493B-9AFF-6665F75393B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ja</c:v>
                </c:pt>
                <c:pt idx="1">
                  <c:v>nein</c:v>
                </c:pt>
                <c:pt idx="2">
                  <c:v>gibt keinen Fahrradkeller</c:v>
                </c:pt>
                <c:pt idx="3">
                  <c:v>k.A.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19-EAFD-493B-9AFF-6665F75393B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ja</c:v>
                </c:pt>
                <c:pt idx="1">
                  <c:v>nein</c:v>
                </c:pt>
                <c:pt idx="2">
                  <c:v>gibt keinen Fahrradkeller</c:v>
                </c:pt>
                <c:pt idx="3">
                  <c:v>k.A.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26-EAFD-493B-9AFF-6665F75393B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ja</c:v>
                </c:pt>
                <c:pt idx="1">
                  <c:v>nein</c:v>
                </c:pt>
                <c:pt idx="2">
                  <c:v>gibt keinen Fahrradkeller</c:v>
                </c:pt>
                <c:pt idx="3">
                  <c:v>k.A.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33-EAFD-493B-9AFF-6665F75393B2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6CCE78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EAFD-493B-9AFF-6665F75393B2}"/>
              </c:ext>
            </c:extLst>
          </c:dPt>
          <c:dPt>
            <c:idx val="1"/>
            <c:bubble3D val="0"/>
            <c:spPr>
              <a:solidFill>
                <a:srgbClr val="FF535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EAFD-493B-9AFF-6665F75393B2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EAFD-493B-9AFF-6665F75393B2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EAFD-493B-9AFF-6665F75393B2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EAFD-493B-9AFF-6665F75393B2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EAFD-493B-9AFF-6665F75393B2}"/>
              </c:ext>
            </c:extLst>
          </c:dPt>
          <c:dLbls>
            <c:dLbl>
              <c:idx val="0"/>
              <c:layout>
                <c:manualLayout>
                  <c:x val="-0.23281313140570337"/>
                  <c:y val="0.15434671175149955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16971397316292"/>
                      <c:h val="0.154120664260626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AFD-493B-9AFF-6665F75393B2}"/>
                </c:ext>
              </c:extLst>
            </c:dLbl>
            <c:dLbl>
              <c:idx val="1"/>
              <c:layout>
                <c:manualLayout>
                  <c:x val="0.12293245814382414"/>
                  <c:y val="-0.1939404972604804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818288258549774"/>
                      <c:h val="0.1007269819305005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AFD-493B-9AFF-6665F75393B2}"/>
                </c:ext>
              </c:extLst>
            </c:dLbl>
            <c:dLbl>
              <c:idx val="2"/>
              <c:layout>
                <c:manualLayout>
                  <c:x val="-8.2377058377239264E-3"/>
                  <c:y val="7.4834919332395413E-3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291129901335619"/>
                      <c:h val="0.154966279874293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AFD-493B-9AFF-6665F75393B2}"/>
                </c:ext>
              </c:extLst>
            </c:dLbl>
            <c:dLbl>
              <c:idx val="3"/>
              <c:layout>
                <c:manualLayout>
                  <c:x val="-2.9096545213509021E-2"/>
                  <c:y val="-8.332875005087443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AFD-493B-9AFF-6665F75393B2}"/>
                </c:ext>
              </c:extLst>
            </c:dLbl>
            <c:dLbl>
              <c:idx val="4"/>
              <c:layout>
                <c:manualLayout>
                  <c:x val="-5.1208241003057438E-2"/>
                  <c:y val="-1.072261111622381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AFD-493B-9AFF-6665F75393B2}"/>
                </c:ext>
              </c:extLst>
            </c:dLbl>
            <c:dLbl>
              <c:idx val="5"/>
              <c:layout>
                <c:manualLayout>
                  <c:x val="-2.449089787102746E-2"/>
                  <c:y val="-1.787101852703969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ja</c:v>
                </c:pt>
                <c:pt idx="1">
                  <c:v>nein</c:v>
                </c:pt>
                <c:pt idx="2">
                  <c:v>gibt keine Gegensprechanlage</c:v>
                </c:pt>
                <c:pt idx="3">
                  <c:v>k.A.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4"/>
                <c:pt idx="0">
                  <c:v>80.599999999999994</c:v>
                </c:pt>
                <c:pt idx="1">
                  <c:v>12.5</c:v>
                </c:pt>
                <c:pt idx="2">
                  <c:v>3.2</c:v>
                </c:pt>
                <c:pt idx="3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AFD-493B-9AFF-6665F75393B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ja</c:v>
                </c:pt>
                <c:pt idx="1">
                  <c:v>nein</c:v>
                </c:pt>
                <c:pt idx="2">
                  <c:v>gibt keine Gegensprechanlage</c:v>
                </c:pt>
                <c:pt idx="3">
                  <c:v>k.A.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19-EAFD-493B-9AFF-6665F75393B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ja</c:v>
                </c:pt>
                <c:pt idx="1">
                  <c:v>nein</c:v>
                </c:pt>
                <c:pt idx="2">
                  <c:v>gibt keine Gegensprechanlage</c:v>
                </c:pt>
                <c:pt idx="3">
                  <c:v>k.A.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26-EAFD-493B-9AFF-6665F75393B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ja</c:v>
                </c:pt>
                <c:pt idx="1">
                  <c:v>nein</c:v>
                </c:pt>
                <c:pt idx="2">
                  <c:v>gibt keine Gegensprechanlage</c:v>
                </c:pt>
                <c:pt idx="3">
                  <c:v>k.A.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33-EAFD-493B-9AFF-6665F75393B2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6CCE78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EAFD-493B-9AFF-6665F75393B2}"/>
              </c:ext>
            </c:extLst>
          </c:dPt>
          <c:dPt>
            <c:idx val="1"/>
            <c:bubble3D val="0"/>
            <c:spPr>
              <a:solidFill>
                <a:srgbClr val="FF535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EAFD-493B-9AFF-6665F75393B2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EAFD-493B-9AFF-6665F75393B2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EAFD-493B-9AFF-6665F75393B2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EAFD-493B-9AFF-6665F75393B2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EAFD-493B-9AFF-6665F75393B2}"/>
              </c:ext>
            </c:extLst>
          </c:dPt>
          <c:dLbls>
            <c:dLbl>
              <c:idx val="0"/>
              <c:layout>
                <c:manualLayout>
                  <c:x val="0.12463159524803478"/>
                  <c:y val="-2.8140437641142185E-3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0782415035864488E-2"/>
                      <c:h val="9.125636205438120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AFD-493B-9AFF-6665F75393B2}"/>
                </c:ext>
              </c:extLst>
            </c:dLbl>
            <c:dLbl>
              <c:idx val="1"/>
              <c:layout>
                <c:manualLayout>
                  <c:x val="9.8051122802611801E-3"/>
                  <c:y val="-2.6302358043825715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597026141769942"/>
                      <c:h val="0.1007269819305005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AFD-493B-9AFF-6665F75393B2}"/>
                </c:ext>
              </c:extLst>
            </c:dLbl>
            <c:dLbl>
              <c:idx val="2"/>
              <c:layout>
                <c:manualLayout>
                  <c:x val="-0.24972107873879121"/>
                  <c:y val="-2.394865916988321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291129901335619"/>
                      <c:h val="0.154966279874293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AFD-493B-9AFF-6665F75393B2}"/>
                </c:ext>
              </c:extLst>
            </c:dLbl>
            <c:dLbl>
              <c:idx val="3"/>
              <c:layout>
                <c:manualLayout>
                  <c:x val="-2.9096545213509021E-2"/>
                  <c:y val="-4.1419215246710828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AFD-493B-9AFF-6665F75393B2}"/>
                </c:ext>
              </c:extLst>
            </c:dLbl>
            <c:dLbl>
              <c:idx val="4"/>
              <c:layout>
                <c:manualLayout>
                  <c:x val="-5.1208241003057438E-2"/>
                  <c:y val="-1.072261111622381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AFD-493B-9AFF-6665F75393B2}"/>
                </c:ext>
              </c:extLst>
            </c:dLbl>
            <c:dLbl>
              <c:idx val="5"/>
              <c:layout>
                <c:manualLayout>
                  <c:x val="-2.449089787102746E-2"/>
                  <c:y val="-1.787101852703969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ja</c:v>
                </c:pt>
                <c:pt idx="1">
                  <c:v>nein</c:v>
                </c:pt>
                <c:pt idx="2">
                  <c:v>gibt keinen Lift</c:v>
                </c:pt>
                <c:pt idx="3">
                  <c:v>k.A.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4"/>
                <c:pt idx="0">
                  <c:v>8</c:v>
                </c:pt>
                <c:pt idx="1">
                  <c:v>2</c:v>
                </c:pt>
                <c:pt idx="2">
                  <c:v>85.1</c:v>
                </c:pt>
                <c:pt idx="3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AFD-493B-9AFF-6665F75393B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ja</c:v>
                </c:pt>
                <c:pt idx="1">
                  <c:v>nein</c:v>
                </c:pt>
                <c:pt idx="2">
                  <c:v>gibt keinen Lift</c:v>
                </c:pt>
                <c:pt idx="3">
                  <c:v>k.A.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19-EAFD-493B-9AFF-6665F75393B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ja</c:v>
                </c:pt>
                <c:pt idx="1">
                  <c:v>nein</c:v>
                </c:pt>
                <c:pt idx="2">
                  <c:v>gibt keinen Lift</c:v>
                </c:pt>
                <c:pt idx="3">
                  <c:v>k.A.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26-EAFD-493B-9AFF-6665F75393B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ja</c:v>
                </c:pt>
                <c:pt idx="1">
                  <c:v>nein</c:v>
                </c:pt>
                <c:pt idx="2">
                  <c:v>gibt keinen Lift</c:v>
                </c:pt>
                <c:pt idx="3">
                  <c:v>k.A.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33-EAFD-493B-9AFF-6665F75393B2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EAFD-493B-9AFF-6665F75393B2}"/>
              </c:ext>
            </c:extLst>
          </c:dPt>
          <c:dPt>
            <c:idx val="1"/>
            <c:bubble3D val="0"/>
            <c:spPr>
              <a:solidFill>
                <a:srgbClr val="6CCE78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EAFD-493B-9AFF-6665F75393B2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EAFD-493B-9AFF-6665F75393B2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EAFD-493B-9AFF-6665F75393B2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EAFD-493B-9AFF-6665F75393B2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EAFD-493B-9AFF-6665F75393B2}"/>
              </c:ext>
            </c:extLst>
          </c:dPt>
          <c:dLbls>
            <c:dLbl>
              <c:idx val="0"/>
              <c:layout>
                <c:manualLayout>
                  <c:x val="0.121797587358927"/>
                  <c:y val="0.21721101395774503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16971397316292"/>
                      <c:h val="0.154120664260626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AFD-493B-9AFF-6665F75393B2}"/>
                </c:ext>
              </c:extLst>
            </c:dLbl>
            <c:dLbl>
              <c:idx val="1"/>
              <c:layout>
                <c:manualLayout>
                  <c:x val="-0.22515168297483121"/>
                  <c:y val="-8.1538794919376392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818288258549774"/>
                      <c:h val="0.1007269819305005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AFD-493B-9AFF-6665F75393B2}"/>
                </c:ext>
              </c:extLst>
            </c:dLbl>
            <c:dLbl>
              <c:idx val="2"/>
              <c:layout>
                <c:manualLayout>
                  <c:x val="0.10619187213252412"/>
                  <c:y val="-0.2230186744927131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7910838417120218E-2"/>
                      <c:h val="9.210204420144760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AFD-493B-9AFF-6665F75393B2}"/>
                </c:ext>
              </c:extLst>
            </c:dLbl>
            <c:dLbl>
              <c:idx val="3"/>
              <c:layout>
                <c:manualLayout>
                  <c:x val="-3.5623124176039946E-2"/>
                  <c:y val="2.1445222232447502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AFD-493B-9AFF-6665F75393B2}"/>
                </c:ext>
              </c:extLst>
            </c:dLbl>
            <c:dLbl>
              <c:idx val="4"/>
              <c:layout>
                <c:manualLayout>
                  <c:x val="-5.1208241003057438E-2"/>
                  <c:y val="-1.072261111622381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AFD-493B-9AFF-6665F75393B2}"/>
                </c:ext>
              </c:extLst>
            </c:dLbl>
            <c:dLbl>
              <c:idx val="5"/>
              <c:layout>
                <c:manualLayout>
                  <c:x val="-2.449089787102746E-2"/>
                  <c:y val="-1.787101852703969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es fehlt etwas</c:v>
                </c:pt>
                <c:pt idx="1">
                  <c:v>es fehlt nichts</c:v>
                </c:pt>
                <c:pt idx="2">
                  <c:v>k.A.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3"/>
                <c:pt idx="0">
                  <c:v>33.4</c:v>
                </c:pt>
                <c:pt idx="1">
                  <c:v>41.5</c:v>
                </c:pt>
                <c:pt idx="2">
                  <c:v>25.1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AFD-493B-9AFF-6665F75393B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es fehlt etwas</c:v>
                </c:pt>
                <c:pt idx="1">
                  <c:v>es fehlt nichts</c:v>
                </c:pt>
                <c:pt idx="2">
                  <c:v>k.A.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19-EAFD-493B-9AFF-6665F75393B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es fehlt etwas</c:v>
                </c:pt>
                <c:pt idx="1">
                  <c:v>es fehlt nichts</c:v>
                </c:pt>
                <c:pt idx="2">
                  <c:v>k.A.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26-EAFD-493B-9AFF-6665F75393B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es fehlt etwas</c:v>
                </c:pt>
                <c:pt idx="1">
                  <c:v>es fehlt nichts</c:v>
                </c:pt>
                <c:pt idx="2">
                  <c:v>k.A.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33-EAFD-493B-9AFF-6665F75393B2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hPercent val="100"/>
      <c:rotY val="10"/>
      <c:depthPercent val="100"/>
      <c:rAngAx val="1"/>
    </c:view3D>
    <c:floor>
      <c:thickness val="0"/>
      <c:spPr>
        <a:solidFill>
          <a:schemeClr val="bg1">
            <a:lumMod val="75000"/>
          </a:schemeClr>
        </a:solidFill>
        <a:ln w="19050" cap="flat" cmpd="sng" algn="ctr">
          <a:solidFill>
            <a:schemeClr val="tx2">
              <a:lumMod val="65000"/>
              <a:lumOff val="35000"/>
            </a:schemeClr>
          </a:solidFill>
          <a:round/>
        </a:ln>
        <a:effectLst/>
        <a:sp3d contourW="19050">
          <a:contourClr>
            <a:schemeClr val="tx2">
              <a:lumMod val="65000"/>
              <a:lumOff val="35000"/>
            </a:schemeClr>
          </a:contourClr>
        </a:sp3d>
      </c:spPr>
    </c:floor>
    <c:sideWall>
      <c:thickness val="0"/>
      <c:spPr>
        <a:solidFill>
          <a:schemeClr val="bg1">
            <a:lumMod val="85000"/>
          </a:schemeClr>
        </a:solidFill>
        <a:ln>
          <a:solidFill>
            <a:schemeClr val="tx2">
              <a:lumMod val="65000"/>
              <a:lumOff val="35000"/>
            </a:schemeClr>
          </a:solidFill>
        </a:ln>
        <a:effectLst/>
        <a:sp3d>
          <a:contourClr>
            <a:schemeClr val="tx2">
              <a:lumMod val="65000"/>
              <a:lumOff val="35000"/>
            </a:schemeClr>
          </a:contourClr>
        </a:sp3d>
      </c:spPr>
    </c:sideWall>
    <c:backWall>
      <c:thickness val="0"/>
      <c:spPr>
        <a:noFill/>
        <a:ln>
          <a:solidFill>
            <a:schemeClr val="tx2">
              <a:lumMod val="65000"/>
              <a:lumOff val="35000"/>
            </a:schemeClr>
          </a:solidFill>
        </a:ln>
        <a:effectLst/>
        <a:sp3d>
          <a:contourClr>
            <a:schemeClr val="tx2">
              <a:lumMod val="65000"/>
              <a:lumOff val="35000"/>
            </a:schemeClr>
          </a:contourClr>
        </a:sp3d>
      </c:spPr>
    </c:backWall>
    <c:plotArea>
      <c:layout>
        <c:manualLayout>
          <c:layoutTarget val="inner"/>
          <c:xMode val="edge"/>
          <c:yMode val="edge"/>
          <c:x val="0.4566930530579465"/>
          <c:y val="7.6528332774662755E-2"/>
          <c:w val="0.74556962025316453"/>
          <c:h val="0.8447506288008072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FFC000"/>
            </a:solidFill>
            <a:ln>
              <a:solidFill>
                <a:srgbClr val="000000"/>
              </a:solidFill>
            </a:ln>
            <a:effectLst/>
            <a:sp3d>
              <a:contourClr>
                <a:srgbClr val="000000"/>
              </a:contourClr>
            </a:sp3d>
          </c:spPr>
          <c:invertIfNegative val="0"/>
          <c:dLbls>
            <c:dLbl>
              <c:idx val="0"/>
              <c:layout>
                <c:manualLayout>
                  <c:x val="8.869179600886918E-3"/>
                  <c:y val="1.119732856005194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4F3-49A4-A946-4C3AF77A4C78}"/>
                </c:ext>
              </c:extLst>
            </c:dLbl>
            <c:dLbl>
              <c:idx val="1"/>
              <c:layout>
                <c:manualLayout>
                  <c:x val="1.673341830053942E-2"/>
                  <c:y val="-5.64577911944216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4F3-49A4-A946-4C3AF77A4C78}"/>
                </c:ext>
              </c:extLst>
            </c:dLbl>
            <c:dLbl>
              <c:idx val="2"/>
              <c:layout>
                <c:manualLayout>
                  <c:x val="1.1657035110079089E-3"/>
                  <c:y val="-7.18855508547495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4F3-49A4-A946-4C3AF77A4C78}"/>
                </c:ext>
              </c:extLst>
            </c:dLbl>
            <c:dLbl>
              <c:idx val="3"/>
              <c:layout>
                <c:manualLayout>
                  <c:x val="1.2078146550971594E-2"/>
                  <c:y val="-1.113333503258965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4F3-49A4-A946-4C3AF77A4C78}"/>
                </c:ext>
              </c:extLst>
            </c:dLbl>
            <c:dLbl>
              <c:idx val="4"/>
              <c:layout>
                <c:manualLayout>
                  <c:x val="-3.3557623478883323E-3"/>
                  <c:y val="-7.68248209408665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4F3-49A4-A946-4C3AF77A4C78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keine Angabe</c:v>
                </c:pt>
                <c:pt idx="1">
                  <c:v>1999 und früher</c:v>
                </c:pt>
                <c:pt idx="2">
                  <c:v>2000 bis 2009</c:v>
                </c:pt>
                <c:pt idx="3">
                  <c:v>2010 bis 2014</c:v>
                </c:pt>
                <c:pt idx="4">
                  <c:v>2015 bis 2019</c:v>
                </c:pt>
                <c:pt idx="5">
                  <c:v>2020 und später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6.8000000000000005E-2</c:v>
                </c:pt>
                <c:pt idx="1">
                  <c:v>0.38200000000000001</c:v>
                </c:pt>
                <c:pt idx="2">
                  <c:v>0.13800000000000001</c:v>
                </c:pt>
                <c:pt idx="3">
                  <c:v>0.12</c:v>
                </c:pt>
                <c:pt idx="4">
                  <c:v>0.155</c:v>
                </c:pt>
                <c:pt idx="5">
                  <c:v>0.13800000000000001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4F3-49A4-A946-4C3AF77A4C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gapDepth val="80"/>
        <c:shape val="cylinder"/>
        <c:axId val="479357864"/>
        <c:axId val="479356688"/>
        <c:axId val="0"/>
      </c:bar3DChart>
      <c:catAx>
        <c:axId val="4793578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chemeClr val="tx2">
                <a:lumMod val="65000"/>
                <a:lumOff val="3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de-DE"/>
          </a:p>
        </c:txPr>
        <c:crossAx val="4793566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79356688"/>
        <c:scaling>
          <c:orientation val="minMax"/>
          <c:max val="0.5"/>
          <c:min val="0"/>
        </c:scaling>
        <c:delete val="0"/>
        <c:axPos val="b"/>
        <c:majorGridlines>
          <c:spPr>
            <a:ln>
              <a:solidFill>
                <a:schemeClr val="tx2">
                  <a:lumMod val="65000"/>
                  <a:lumOff val="35000"/>
                </a:schemeClr>
              </a:solidFill>
            </a:ln>
            <a:effectLst/>
          </c:spPr>
        </c:majorGridlines>
        <c:numFmt formatCode="0%" sourceLinked="0"/>
        <c:majorTickMark val="in"/>
        <c:minorTickMark val="none"/>
        <c:tickLblPos val="nextTo"/>
        <c:spPr>
          <a:noFill/>
          <a:ln>
            <a:solidFill>
              <a:srgbClr val="000000"/>
            </a:solidFill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9357864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6CCE78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EAFD-493B-9AFF-6665F75393B2}"/>
              </c:ext>
            </c:extLst>
          </c:dPt>
          <c:dPt>
            <c:idx val="1"/>
            <c:bubble3D val="0"/>
            <c:spPr>
              <a:solidFill>
                <a:srgbClr val="FF535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EAFD-493B-9AFF-6665F75393B2}"/>
              </c:ext>
            </c:extLst>
          </c:dPt>
          <c:dPt>
            <c:idx val="2"/>
            <c:bubble3D val="0"/>
            <c:spPr>
              <a:solidFill>
                <a:srgbClr val="B2B2B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EAFD-493B-9AFF-6665F75393B2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EAFD-493B-9AFF-6665F75393B2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EAFD-493B-9AFF-6665F75393B2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EAFD-493B-9AFF-6665F75393B2}"/>
              </c:ext>
            </c:extLst>
          </c:dPt>
          <c:dLbls>
            <c:dLbl>
              <c:idx val="0"/>
              <c:layout>
                <c:manualLayout>
                  <c:x val="-0.18277603611989648"/>
                  <c:y val="0.17180901791990105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16971397316292"/>
                      <c:h val="0.154120664260626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AFD-493B-9AFF-6665F75393B2}"/>
                </c:ext>
              </c:extLst>
            </c:dLbl>
            <c:dLbl>
              <c:idx val="1"/>
              <c:layout>
                <c:manualLayout>
                  <c:x val="0.11640588049784943"/>
                  <c:y val="-0.1939404972604804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818288258549774"/>
                      <c:h val="0.1007269819305005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AFD-493B-9AFF-6665F75393B2}"/>
                </c:ext>
              </c:extLst>
            </c:dLbl>
            <c:dLbl>
              <c:idx val="2"/>
              <c:layout>
                <c:manualLayout>
                  <c:x val="-9.3253831280944496E-3"/>
                  <c:y val="1.0976090665393614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806578961568391"/>
                      <c:h val="9.210197766804786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AFD-493B-9AFF-6665F75393B2}"/>
                </c:ext>
              </c:extLst>
            </c:dLbl>
            <c:dLbl>
              <c:idx val="3"/>
              <c:layout>
                <c:manualLayout>
                  <c:x val="-2.9096545213509021E-2"/>
                  <c:y val="-3.7926754013030459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AFD-493B-9AFF-6665F75393B2}"/>
                </c:ext>
              </c:extLst>
            </c:dLbl>
            <c:dLbl>
              <c:idx val="4"/>
              <c:layout>
                <c:manualLayout>
                  <c:x val="-5.1208241003057438E-2"/>
                  <c:y val="-1.072261111622381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AFD-493B-9AFF-6665F75393B2}"/>
                </c:ext>
              </c:extLst>
            </c:dLbl>
            <c:dLbl>
              <c:idx val="5"/>
              <c:layout>
                <c:manualLayout>
                  <c:x val="-2.449089787102746E-2"/>
                  <c:y val="-1.787101852703969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k.A.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3"/>
                <c:pt idx="0">
                  <c:v>79</c:v>
                </c:pt>
                <c:pt idx="1">
                  <c:v>15.3</c:v>
                </c:pt>
                <c:pt idx="2">
                  <c:v>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AFD-493B-9AFF-6665F75393B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k.A.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19-EAFD-493B-9AFF-6665F75393B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k.A.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26-EAFD-493B-9AFF-6665F75393B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k.A.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33-EAFD-493B-9AFF-6665F75393B2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00CC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77D8-4023-ABA6-E97E389F742E}"/>
              </c:ext>
            </c:extLst>
          </c:dPt>
          <c:dPt>
            <c:idx val="1"/>
            <c:bubble3D val="0"/>
            <c:spPr>
              <a:solidFill>
                <a:srgbClr val="6CCE78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77D8-4023-ABA6-E97E389F742E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77D8-4023-ABA6-E97E389F742E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77D8-4023-ABA6-E97E389F742E}"/>
              </c:ext>
            </c:extLst>
          </c:dPt>
          <c:dPt>
            <c:idx val="4"/>
            <c:bubble3D val="0"/>
            <c:spPr>
              <a:solidFill>
                <a:srgbClr val="B2B2B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77D8-4023-ABA6-E97E389F742E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77D8-4023-ABA6-E97E389F742E}"/>
              </c:ext>
            </c:extLst>
          </c:dPt>
          <c:dLbls>
            <c:dLbl>
              <c:idx val="0"/>
              <c:layout>
                <c:manualLayout>
                  <c:x val="0.17074666275186201"/>
                  <c:y val="0.26261300999558906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348949383735183"/>
                      <c:h val="0.154120664260626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7D8-4023-ABA6-E97E389F742E}"/>
                </c:ext>
              </c:extLst>
            </c:dLbl>
            <c:dLbl>
              <c:idx val="1"/>
              <c:layout>
                <c:manualLayout>
                  <c:x val="-0.18055340239400358"/>
                  <c:y val="-0.19081213198533498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600735670350614"/>
                      <c:h val="0.156606361669385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7D8-4023-ABA6-E97E389F742E}"/>
                </c:ext>
              </c:extLst>
            </c:dLbl>
            <c:dLbl>
              <c:idx val="2"/>
              <c:layout>
                <c:manualLayout>
                  <c:x val="-1.0198762554026353E-2"/>
                  <c:y val="4.9884446282646262E-4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016049042862829"/>
                      <c:h val="0.120041667537490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7D8-4023-ABA6-E97E389F742E}"/>
                </c:ext>
              </c:extLst>
            </c:dLbl>
            <c:dLbl>
              <c:idx val="3"/>
              <c:layout>
                <c:manualLayout>
                  <c:x val="-2.6921019331517426E-2"/>
                  <c:y val="-2.046444784462892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7D8-4023-ABA6-E97E389F742E}"/>
                </c:ext>
              </c:extLst>
            </c:dLbl>
            <c:dLbl>
              <c:idx val="4"/>
              <c:layout>
                <c:manualLayout>
                  <c:x val="-1.4224341941963479E-2"/>
                  <c:y val="-6.6602060717126044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7D8-4023-ABA6-E97E389F742E}"/>
                </c:ext>
              </c:extLst>
            </c:dLbl>
            <c:dLbl>
              <c:idx val="5"/>
              <c:layout>
                <c:manualLayout>
                  <c:x val="-2.449089787102746E-2"/>
                  <c:y val="-1.787101852703969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7D8-4023-ABA6-E97E389F742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klar und verständlich</c:v>
                </c:pt>
                <c:pt idx="1">
                  <c:v>im Großen und Ganzen ja</c:v>
                </c:pt>
                <c:pt idx="2">
                  <c:v>eher unverständlich</c:v>
                </c:pt>
                <c:pt idx="3">
                  <c:v>kenne die Hausordnung nicht</c:v>
                </c:pt>
                <c:pt idx="4">
                  <c:v>keine Angabe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5"/>
                <c:pt idx="0">
                  <c:v>47.2</c:v>
                </c:pt>
                <c:pt idx="1">
                  <c:v>29</c:v>
                </c:pt>
                <c:pt idx="2">
                  <c:v>5.5</c:v>
                </c:pt>
                <c:pt idx="3">
                  <c:v>7.6</c:v>
                </c:pt>
                <c:pt idx="4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7D8-4023-ABA6-E97E389F742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77D8-4023-ABA6-E97E389F74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77D8-4023-ABA6-E97E389F74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77D8-4023-ABA6-E97E389F74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77D8-4023-ABA6-E97E389F742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77D8-4023-ABA6-E97E389F742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77D8-4023-ABA6-E97E389F742E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77D8-4023-ABA6-E97E389F742E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77D8-4023-ABA6-E97E389F742E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77D8-4023-ABA6-E97E389F742E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77D8-4023-ABA6-E97E389F742E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77D8-4023-ABA6-E97E389F742E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77D8-4023-ABA6-E97E389F742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klar und verständlich</c:v>
                </c:pt>
                <c:pt idx="1">
                  <c:v>im Großen und Ganzen ja</c:v>
                </c:pt>
                <c:pt idx="2">
                  <c:v>eher unverständlich</c:v>
                </c:pt>
                <c:pt idx="3">
                  <c:v>kenne die Hausordnung nicht</c:v>
                </c:pt>
                <c:pt idx="4">
                  <c:v>keine Angabe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19-77D8-4023-ABA6-E97E389F742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77D8-4023-ABA6-E97E389F74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77D8-4023-ABA6-E97E389F74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77D8-4023-ABA6-E97E389F74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77D8-4023-ABA6-E97E389F742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77D8-4023-ABA6-E97E389F742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77D8-4023-ABA6-E97E389F742E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77D8-4023-ABA6-E97E389F742E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77D8-4023-ABA6-E97E389F742E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77D8-4023-ABA6-E97E389F742E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77D8-4023-ABA6-E97E389F742E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77D8-4023-ABA6-E97E389F742E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77D8-4023-ABA6-E97E389F742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klar und verständlich</c:v>
                </c:pt>
                <c:pt idx="1">
                  <c:v>im Großen und Ganzen ja</c:v>
                </c:pt>
                <c:pt idx="2">
                  <c:v>eher unverständlich</c:v>
                </c:pt>
                <c:pt idx="3">
                  <c:v>kenne die Hausordnung nicht</c:v>
                </c:pt>
                <c:pt idx="4">
                  <c:v>keine Angabe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26-77D8-4023-ABA6-E97E389F742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77D8-4023-ABA6-E97E389F74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77D8-4023-ABA6-E97E389F74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77D8-4023-ABA6-E97E389F74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77D8-4023-ABA6-E97E389F742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77D8-4023-ABA6-E97E389F742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77D8-4023-ABA6-E97E389F742E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77D8-4023-ABA6-E97E389F742E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77D8-4023-ABA6-E97E389F742E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77D8-4023-ABA6-E97E389F742E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77D8-4023-ABA6-E97E389F742E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77D8-4023-ABA6-E97E389F742E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77D8-4023-ABA6-E97E389F742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klar und verständlich</c:v>
                </c:pt>
                <c:pt idx="1">
                  <c:v>im Großen und Ganzen ja</c:v>
                </c:pt>
                <c:pt idx="2">
                  <c:v>eher unverständlich</c:v>
                </c:pt>
                <c:pt idx="3">
                  <c:v>kenne die Hausordnung nicht</c:v>
                </c:pt>
                <c:pt idx="4">
                  <c:v>keine Angabe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33-77D8-4023-ABA6-E97E389F742E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6CCE78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EAFD-493B-9AFF-6665F75393B2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EAFD-493B-9AFF-6665F75393B2}"/>
              </c:ext>
            </c:extLst>
          </c:dPt>
          <c:dPt>
            <c:idx val="2"/>
            <c:bubble3D val="0"/>
            <c:spPr>
              <a:solidFill>
                <a:srgbClr val="B2B2B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EAFD-493B-9AFF-6665F75393B2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EAFD-493B-9AFF-6665F75393B2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EAFD-493B-9AFF-6665F75393B2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EAFD-493B-9AFF-6665F75393B2}"/>
              </c:ext>
            </c:extLst>
          </c:dPt>
          <c:dLbls>
            <c:dLbl>
              <c:idx val="0"/>
              <c:layout>
                <c:manualLayout>
                  <c:x val="0.16748363088075047"/>
                  <c:y val="0.15434671175149953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16971397316292"/>
                      <c:h val="0.154120664260626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AFD-493B-9AFF-6665F75393B2}"/>
                </c:ext>
              </c:extLst>
            </c:dLbl>
            <c:dLbl>
              <c:idx val="1"/>
              <c:layout>
                <c:manualLayout>
                  <c:x val="-0.20563293328210283"/>
                  <c:y val="-0.19219426664364025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818288258549774"/>
                      <c:h val="0.1880385127725082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AFD-493B-9AFF-6665F75393B2}"/>
                </c:ext>
              </c:extLst>
            </c:dLbl>
            <c:dLbl>
              <c:idx val="2"/>
              <c:layout>
                <c:manualLayout>
                  <c:x val="-9.3253831280944704E-3"/>
                  <c:y val="-3.4425905372450494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806578961568391"/>
                      <c:h val="9.210197766804786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AFD-493B-9AFF-6665F75393B2}"/>
                </c:ext>
              </c:extLst>
            </c:dLbl>
            <c:dLbl>
              <c:idx val="3"/>
              <c:layout>
                <c:manualLayout>
                  <c:x val="-2.9096545213509021E-2"/>
                  <c:y val="-3.7926754013030459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AFD-493B-9AFF-6665F75393B2}"/>
                </c:ext>
              </c:extLst>
            </c:dLbl>
            <c:dLbl>
              <c:idx val="4"/>
              <c:layout>
                <c:manualLayout>
                  <c:x val="-5.1208241003057438E-2"/>
                  <c:y val="-1.072261111622381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AFD-493B-9AFF-6665F75393B2}"/>
                </c:ext>
              </c:extLst>
            </c:dLbl>
            <c:dLbl>
              <c:idx val="5"/>
              <c:layout>
                <c:manualLayout>
                  <c:x val="-2.449089787102746E-2"/>
                  <c:y val="-1.787101852703969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es gibt einen Hausmeister</c:v>
                </c:pt>
                <c:pt idx="1">
                  <c:v>durch eine externe Firma</c:v>
                </c:pt>
                <c:pt idx="2">
                  <c:v>k.A.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3"/>
                <c:pt idx="0">
                  <c:v>30.3</c:v>
                </c:pt>
                <c:pt idx="1">
                  <c:v>63.3</c:v>
                </c:pt>
                <c:pt idx="2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AFD-493B-9AFF-6665F75393B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es gibt einen Hausmeister</c:v>
                </c:pt>
                <c:pt idx="1">
                  <c:v>durch eine externe Firma</c:v>
                </c:pt>
                <c:pt idx="2">
                  <c:v>k.A.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19-EAFD-493B-9AFF-6665F75393B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es gibt einen Hausmeister</c:v>
                </c:pt>
                <c:pt idx="1">
                  <c:v>durch eine externe Firma</c:v>
                </c:pt>
                <c:pt idx="2">
                  <c:v>k.A.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26-EAFD-493B-9AFF-6665F75393B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es gibt einen Hausmeister</c:v>
                </c:pt>
                <c:pt idx="1">
                  <c:v>durch eine externe Firma</c:v>
                </c:pt>
                <c:pt idx="2">
                  <c:v>k.A.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33-EAFD-493B-9AFF-6665F75393B2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6CCE78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EAFD-493B-9AFF-6665F75393B2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EAFD-493B-9AFF-6665F75393B2}"/>
              </c:ext>
            </c:extLst>
          </c:dPt>
          <c:dPt>
            <c:idx val="2"/>
            <c:bubble3D val="0"/>
            <c:spPr>
              <a:solidFill>
                <a:srgbClr val="B2B2B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EAFD-493B-9AFF-6665F75393B2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EAFD-493B-9AFF-6665F75393B2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EAFD-493B-9AFF-6665F75393B2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EAFD-493B-9AFF-6665F75393B2}"/>
              </c:ext>
            </c:extLst>
          </c:dPt>
          <c:dLbls>
            <c:dLbl>
              <c:idx val="0"/>
              <c:layout>
                <c:manualLayout>
                  <c:x val="1.0845767377355585E-2"/>
                  <c:y val="0.23816578135982691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16971397316292"/>
                      <c:h val="0.154120664260626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AFD-493B-9AFF-6665F75393B2}"/>
                </c:ext>
              </c:extLst>
            </c:dLbl>
            <c:dLbl>
              <c:idx val="1"/>
              <c:layout>
                <c:manualLayout>
                  <c:x val="-5.5521647424682692E-2"/>
                  <c:y val="-0.2725208750182874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818288258549774"/>
                      <c:h val="0.1880385127725082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AFD-493B-9AFF-6665F75393B2}"/>
                </c:ext>
              </c:extLst>
            </c:dLbl>
            <c:dLbl>
              <c:idx val="2"/>
              <c:layout>
                <c:manualLayout>
                  <c:x val="3.7277721638551277E-3"/>
                  <c:y val="-4.4903289073491351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806578961568391"/>
                      <c:h val="9.210197766804786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AFD-493B-9AFF-6665F75393B2}"/>
                </c:ext>
              </c:extLst>
            </c:dLbl>
            <c:dLbl>
              <c:idx val="3"/>
              <c:layout>
                <c:manualLayout>
                  <c:x val="-2.9096545213509021E-2"/>
                  <c:y val="-3.7926754013030459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AFD-493B-9AFF-6665F75393B2}"/>
                </c:ext>
              </c:extLst>
            </c:dLbl>
            <c:dLbl>
              <c:idx val="4"/>
              <c:layout>
                <c:manualLayout>
                  <c:x val="-5.1208241003057438E-2"/>
                  <c:y val="-1.072261111622381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AFD-493B-9AFF-6665F75393B2}"/>
                </c:ext>
              </c:extLst>
            </c:dLbl>
            <c:dLbl>
              <c:idx val="5"/>
              <c:layout>
                <c:manualLayout>
                  <c:x val="-2.449089787102746E-2"/>
                  <c:y val="-1.787101852703969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nein, nicht notwendig</c:v>
                </c:pt>
                <c:pt idx="2">
                  <c:v>k.A.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3"/>
                <c:pt idx="0">
                  <c:v>53.8</c:v>
                </c:pt>
                <c:pt idx="1">
                  <c:v>44.1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AFD-493B-9AFF-6665F75393B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nein, nicht notwendig</c:v>
                </c:pt>
                <c:pt idx="2">
                  <c:v>k.A.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19-EAFD-493B-9AFF-6665F75393B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nein, nicht notwendig</c:v>
                </c:pt>
                <c:pt idx="2">
                  <c:v>k.A.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26-EAFD-493B-9AFF-6665F75393B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nein, nicht notwendig</c:v>
                </c:pt>
                <c:pt idx="2">
                  <c:v>k.A.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33-EAFD-493B-9AFF-6665F75393B2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00CC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77D8-4023-ABA6-E97E389F742E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77D8-4023-ABA6-E97E389F742E}"/>
              </c:ext>
            </c:extLst>
          </c:dPt>
          <c:dPt>
            <c:idx val="2"/>
            <c:bubble3D val="0"/>
            <c:spPr>
              <a:solidFill>
                <a:srgbClr val="FF535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77D8-4023-ABA6-E97E389F742E}"/>
              </c:ext>
            </c:extLst>
          </c:dPt>
          <c:dPt>
            <c:idx val="3"/>
            <c:bubble3D val="0"/>
            <c:spPr>
              <a:solidFill>
                <a:srgbClr val="B2B2B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77D8-4023-ABA6-E97E389F742E}"/>
              </c:ext>
            </c:extLst>
          </c:dPt>
          <c:dPt>
            <c:idx val="4"/>
            <c:bubble3D val="0"/>
            <c:spPr>
              <a:solidFill>
                <a:srgbClr val="B2B2B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77D8-4023-ABA6-E97E389F742E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77D8-4023-ABA6-E97E389F742E}"/>
              </c:ext>
            </c:extLst>
          </c:dPt>
          <c:dLbls>
            <c:dLbl>
              <c:idx val="0"/>
              <c:layout>
                <c:manualLayout>
                  <c:x val="0.19685297333576124"/>
                  <c:y val="0.12291456064837673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348949383735183"/>
                      <c:h val="0.154120664260626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7D8-4023-ABA6-E97E389F742E}"/>
                </c:ext>
              </c:extLst>
            </c:dLbl>
            <c:dLbl>
              <c:idx val="1"/>
              <c:layout>
                <c:manualLayout>
                  <c:x val="-0.26648667473267162"/>
                  <c:y val="-3.3651376469721189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169340022532968"/>
                      <c:h val="0.156606361669385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7D8-4023-ABA6-E97E389F742E}"/>
                </c:ext>
              </c:extLst>
            </c:dLbl>
            <c:dLbl>
              <c:idx val="2"/>
              <c:layout>
                <c:manualLayout>
                  <c:x val="-1.0198762554026353E-2"/>
                  <c:y val="4.9884446282646262E-4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016049042862829"/>
                      <c:h val="0.120041667537490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7D8-4023-ABA6-E97E389F742E}"/>
                </c:ext>
              </c:extLst>
            </c:dLbl>
            <c:dLbl>
              <c:idx val="3"/>
              <c:layout>
                <c:manualLayout>
                  <c:x val="-2.6921019331517426E-2"/>
                  <c:y val="-2.046444784462892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7D8-4023-ABA6-E97E389F742E}"/>
                </c:ext>
              </c:extLst>
            </c:dLbl>
            <c:dLbl>
              <c:idx val="4"/>
              <c:layout>
                <c:manualLayout>
                  <c:x val="-1.4224341941963479E-2"/>
                  <c:y val="-6.6602060717126044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7D8-4023-ABA6-E97E389F742E}"/>
                </c:ext>
              </c:extLst>
            </c:dLbl>
            <c:dLbl>
              <c:idx val="5"/>
              <c:layout>
                <c:manualLayout>
                  <c:x val="-2.449089787102746E-2"/>
                  <c:y val="-1.787101852703969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7D8-4023-ABA6-E97E389F742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durch Hausmeister der KgL/gswb</c:v>
                </c:pt>
                <c:pt idx="1">
                  <c:v>durch externe Reinigungsfirma</c:v>
                </c:pt>
                <c:pt idx="2">
                  <c:v>durch die Parteien selber</c:v>
                </c:pt>
                <c:pt idx="3">
                  <c:v>keine Angabe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4"/>
                <c:pt idx="0">
                  <c:v>25.1</c:v>
                </c:pt>
                <c:pt idx="1">
                  <c:v>62.7</c:v>
                </c:pt>
                <c:pt idx="2">
                  <c:v>5.9</c:v>
                </c:pt>
                <c:pt idx="3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7D8-4023-ABA6-E97E389F742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77D8-4023-ABA6-E97E389F74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77D8-4023-ABA6-E97E389F74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77D8-4023-ABA6-E97E389F74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77D8-4023-ABA6-E97E389F742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77D8-4023-ABA6-E97E389F742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77D8-4023-ABA6-E97E389F742E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77D8-4023-ABA6-E97E389F742E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77D8-4023-ABA6-E97E389F742E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77D8-4023-ABA6-E97E389F742E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77D8-4023-ABA6-E97E389F742E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77D8-4023-ABA6-E97E389F742E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77D8-4023-ABA6-E97E389F742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durch Hausmeister der KgL/gswb</c:v>
                </c:pt>
                <c:pt idx="1">
                  <c:v>durch externe Reinigungsfirma</c:v>
                </c:pt>
                <c:pt idx="2">
                  <c:v>durch die Parteien selber</c:v>
                </c:pt>
                <c:pt idx="3">
                  <c:v>keine Angabe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19-77D8-4023-ABA6-E97E389F742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77D8-4023-ABA6-E97E389F74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77D8-4023-ABA6-E97E389F74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77D8-4023-ABA6-E97E389F74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77D8-4023-ABA6-E97E389F742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77D8-4023-ABA6-E97E389F742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77D8-4023-ABA6-E97E389F742E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77D8-4023-ABA6-E97E389F742E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77D8-4023-ABA6-E97E389F742E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77D8-4023-ABA6-E97E389F742E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77D8-4023-ABA6-E97E389F742E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77D8-4023-ABA6-E97E389F742E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77D8-4023-ABA6-E97E389F742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durch Hausmeister der KgL/gswb</c:v>
                </c:pt>
                <c:pt idx="1">
                  <c:v>durch externe Reinigungsfirma</c:v>
                </c:pt>
                <c:pt idx="2">
                  <c:v>durch die Parteien selber</c:v>
                </c:pt>
                <c:pt idx="3">
                  <c:v>keine Angabe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26-77D8-4023-ABA6-E97E389F742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77D8-4023-ABA6-E97E389F74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77D8-4023-ABA6-E97E389F74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77D8-4023-ABA6-E97E389F74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77D8-4023-ABA6-E97E389F742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77D8-4023-ABA6-E97E389F742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77D8-4023-ABA6-E97E389F742E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77D8-4023-ABA6-E97E389F742E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77D8-4023-ABA6-E97E389F742E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77D8-4023-ABA6-E97E389F742E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77D8-4023-ABA6-E97E389F742E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77D8-4023-ABA6-E97E389F742E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77D8-4023-ABA6-E97E389F742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durch Hausmeister der KgL/gswb</c:v>
                </c:pt>
                <c:pt idx="1">
                  <c:v>durch externe Reinigungsfirma</c:v>
                </c:pt>
                <c:pt idx="2">
                  <c:v>durch die Parteien selber</c:v>
                </c:pt>
                <c:pt idx="3">
                  <c:v>keine Angabe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33-77D8-4023-ABA6-E97E389F742E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00CC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1076-448A-92AA-EE9BE42EC827}"/>
              </c:ext>
            </c:extLst>
          </c:dPt>
          <c:dPt>
            <c:idx val="1"/>
            <c:bubble3D val="0"/>
            <c:spPr>
              <a:solidFill>
                <a:srgbClr val="6CCE78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1076-448A-92AA-EE9BE42EC827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1076-448A-92AA-EE9BE42EC827}"/>
              </c:ext>
            </c:extLst>
          </c:dPt>
          <c:dPt>
            <c:idx val="3"/>
            <c:bubble3D val="0"/>
            <c:spPr>
              <a:solidFill>
                <a:srgbClr val="FF535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1076-448A-92AA-EE9BE42EC827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1076-448A-92AA-EE9BE42EC827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1076-448A-92AA-EE9BE42EC827}"/>
              </c:ext>
            </c:extLst>
          </c:dPt>
          <c:dLbls>
            <c:dLbl>
              <c:idx val="0"/>
              <c:layout>
                <c:manualLayout>
                  <c:x val="0.20504202961832879"/>
                  <c:y val="9.1482409545253981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348949383735183"/>
                      <c:h val="0.154120664260626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076-448A-92AA-EE9BE42EC827}"/>
                </c:ext>
              </c:extLst>
            </c:dLbl>
            <c:dLbl>
              <c:idx val="1"/>
              <c:layout>
                <c:manualLayout>
                  <c:x val="-0.14630719898644476"/>
                  <c:y val="0.20256275155345776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600735670350614"/>
                      <c:h val="0.156606361669385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076-448A-92AA-EE9BE42EC827}"/>
                </c:ext>
              </c:extLst>
            </c:dLbl>
            <c:dLbl>
              <c:idx val="2"/>
              <c:layout>
                <c:manualLayout>
                  <c:x val="-0.17767160145599212"/>
                  <c:y val="-0.21133075422862813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016049042862829"/>
                      <c:h val="0.120041667537490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1076-448A-92AA-EE9BE42EC827}"/>
                </c:ext>
              </c:extLst>
            </c:dLbl>
            <c:dLbl>
              <c:idx val="3"/>
              <c:layout>
                <c:manualLayout>
                  <c:x val="3.6169231246238866E-2"/>
                  <c:y val="-0.20207243199600483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076-448A-92AA-EE9BE42EC827}"/>
                </c:ext>
              </c:extLst>
            </c:dLbl>
            <c:dLbl>
              <c:idx val="4"/>
              <c:layout>
                <c:manualLayout>
                  <c:x val="-1.6399867823955076E-2"/>
                  <c:y val="-1.421514221192144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076-448A-92AA-EE9BE42EC827}"/>
                </c:ext>
              </c:extLst>
            </c:dLbl>
            <c:dLbl>
              <c:idx val="5"/>
              <c:layout>
                <c:manualLayout>
                  <c:x val="-2.122756531759511E-2"/>
                  <c:y val="-4.5810779000353095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207524441690667E-2"/>
                      <c:h val="0.118866055586782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1076-448A-92AA-EE9BE42EC827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sehr gut</c:v>
                </c:pt>
                <c:pt idx="1">
                  <c:v>gut</c:v>
                </c:pt>
                <c:pt idx="2">
                  <c:v>mittelmässig</c:v>
                </c:pt>
                <c:pt idx="3">
                  <c:v>schlecht</c:v>
                </c:pt>
                <c:pt idx="4">
                  <c:v>sehr schlecht</c:v>
                </c:pt>
                <c:pt idx="5">
                  <c:v>k.A.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6"/>
                <c:pt idx="0">
                  <c:v>18.600000000000001</c:v>
                </c:pt>
                <c:pt idx="1">
                  <c:v>33.200000000000003</c:v>
                </c:pt>
                <c:pt idx="2">
                  <c:v>21.8</c:v>
                </c:pt>
                <c:pt idx="3">
                  <c:v>12.7</c:v>
                </c:pt>
                <c:pt idx="4">
                  <c:v>10.7</c:v>
                </c:pt>
                <c:pt idx="5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076-448A-92AA-EE9BE42EC82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1076-448A-92AA-EE9BE42EC82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1076-448A-92AA-EE9BE42EC82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1076-448A-92AA-EE9BE42EC82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1076-448A-92AA-EE9BE42EC82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1076-448A-92AA-EE9BE42EC82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1076-448A-92AA-EE9BE42EC827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1076-448A-92AA-EE9BE42EC827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1076-448A-92AA-EE9BE42EC827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1076-448A-92AA-EE9BE42EC827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1076-448A-92AA-EE9BE42EC827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1076-448A-92AA-EE9BE42EC827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1076-448A-92AA-EE9BE42EC827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sehr gut</c:v>
                </c:pt>
                <c:pt idx="1">
                  <c:v>gut</c:v>
                </c:pt>
                <c:pt idx="2">
                  <c:v>mittelmässig</c:v>
                </c:pt>
                <c:pt idx="3">
                  <c:v>schlecht</c:v>
                </c:pt>
                <c:pt idx="4">
                  <c:v>sehr schlecht</c:v>
                </c:pt>
                <c:pt idx="5">
                  <c:v>k.A.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19-1076-448A-92AA-EE9BE42EC82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1076-448A-92AA-EE9BE42EC82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1076-448A-92AA-EE9BE42EC82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1076-448A-92AA-EE9BE42EC82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1076-448A-92AA-EE9BE42EC82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1076-448A-92AA-EE9BE42EC82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1076-448A-92AA-EE9BE42EC827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1076-448A-92AA-EE9BE42EC827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1076-448A-92AA-EE9BE42EC827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1076-448A-92AA-EE9BE42EC827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1076-448A-92AA-EE9BE42EC827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1076-448A-92AA-EE9BE42EC827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1076-448A-92AA-EE9BE42EC827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sehr gut</c:v>
                </c:pt>
                <c:pt idx="1">
                  <c:v>gut</c:v>
                </c:pt>
                <c:pt idx="2">
                  <c:v>mittelmässig</c:v>
                </c:pt>
                <c:pt idx="3">
                  <c:v>schlecht</c:v>
                </c:pt>
                <c:pt idx="4">
                  <c:v>sehr schlecht</c:v>
                </c:pt>
                <c:pt idx="5">
                  <c:v>k.A.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26-1076-448A-92AA-EE9BE42EC82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1076-448A-92AA-EE9BE42EC82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1076-448A-92AA-EE9BE42EC82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1076-448A-92AA-EE9BE42EC82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1076-448A-92AA-EE9BE42EC82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1076-448A-92AA-EE9BE42EC82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1076-448A-92AA-EE9BE42EC827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1076-448A-92AA-EE9BE42EC827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1076-448A-92AA-EE9BE42EC827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1076-448A-92AA-EE9BE42EC827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1076-448A-92AA-EE9BE42EC827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1076-448A-92AA-EE9BE42EC827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1076-448A-92AA-EE9BE42EC827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sehr gut</c:v>
                </c:pt>
                <c:pt idx="1">
                  <c:v>gut</c:v>
                </c:pt>
                <c:pt idx="2">
                  <c:v>mittelmässig</c:v>
                </c:pt>
                <c:pt idx="3">
                  <c:v>schlecht</c:v>
                </c:pt>
                <c:pt idx="4">
                  <c:v>sehr schlecht</c:v>
                </c:pt>
                <c:pt idx="5">
                  <c:v>k.A.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33-1076-448A-92AA-EE9BE42EC827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00CC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1076-448A-92AA-EE9BE42EC827}"/>
              </c:ext>
            </c:extLst>
          </c:dPt>
          <c:dPt>
            <c:idx val="1"/>
            <c:bubble3D val="0"/>
            <c:spPr>
              <a:solidFill>
                <a:srgbClr val="6CCE78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1076-448A-92AA-EE9BE42EC827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1076-448A-92AA-EE9BE42EC827}"/>
              </c:ext>
            </c:extLst>
          </c:dPt>
          <c:dPt>
            <c:idx val="3"/>
            <c:bubble3D val="0"/>
            <c:spPr>
              <a:solidFill>
                <a:srgbClr val="FF535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1076-448A-92AA-EE9BE42EC827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1076-448A-92AA-EE9BE42EC827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1076-448A-92AA-EE9BE42EC827}"/>
              </c:ext>
            </c:extLst>
          </c:dPt>
          <c:dLbls>
            <c:dLbl>
              <c:idx val="0"/>
              <c:layout>
                <c:manualLayout>
                  <c:x val="0.20504202961832879"/>
                  <c:y val="9.1482409545253981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348949383735183"/>
                      <c:h val="0.154120664260626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076-448A-92AA-EE9BE42EC827}"/>
                </c:ext>
              </c:extLst>
            </c:dLbl>
            <c:dLbl>
              <c:idx val="1"/>
              <c:layout>
                <c:manualLayout>
                  <c:x val="-0.14630719898644476"/>
                  <c:y val="0.20256275155345776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600735670350614"/>
                      <c:h val="0.156606361669385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076-448A-92AA-EE9BE42EC827}"/>
                </c:ext>
              </c:extLst>
            </c:dLbl>
            <c:dLbl>
              <c:idx val="2"/>
              <c:layout>
                <c:manualLayout>
                  <c:x val="-0.20377791203989135"/>
                  <c:y val="-0.15545137448974317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016049042862829"/>
                      <c:h val="0.120041667537490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1076-448A-92AA-EE9BE42EC827}"/>
                </c:ext>
              </c:extLst>
            </c:dLbl>
            <c:dLbl>
              <c:idx val="3"/>
              <c:layout>
                <c:manualLayout>
                  <c:x val="-4.6500752269441871E-2"/>
                  <c:y val="-0.2090573544633656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076-448A-92AA-EE9BE42EC827}"/>
                </c:ext>
              </c:extLst>
            </c:dLbl>
            <c:dLbl>
              <c:idx val="4"/>
              <c:layout>
                <c:manualLayout>
                  <c:x val="-1.6399867823955076E-2"/>
                  <c:y val="-1.421514221192144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076-448A-92AA-EE9BE42EC827}"/>
                </c:ext>
              </c:extLst>
            </c:dLbl>
            <c:dLbl>
              <c:idx val="5"/>
              <c:layout>
                <c:manualLayout>
                  <c:x val="-2.122756531759511E-2"/>
                  <c:y val="-4.5810779000353095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207524441690667E-2"/>
                      <c:h val="0.118866055586782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1076-448A-92AA-EE9BE42EC827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voll und ganz</c:v>
                </c:pt>
                <c:pt idx="1">
                  <c:v>eher zufrieden</c:v>
                </c:pt>
                <c:pt idx="2">
                  <c:v>teils/teils</c:v>
                </c:pt>
                <c:pt idx="3">
                  <c:v>eher nicht</c:v>
                </c:pt>
                <c:pt idx="4">
                  <c:v>überhaupt nicht</c:v>
                </c:pt>
                <c:pt idx="5">
                  <c:v>k.A.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6"/>
                <c:pt idx="0">
                  <c:v>23.6</c:v>
                </c:pt>
                <c:pt idx="1">
                  <c:v>24.5</c:v>
                </c:pt>
                <c:pt idx="2">
                  <c:v>21</c:v>
                </c:pt>
                <c:pt idx="3">
                  <c:v>12</c:v>
                </c:pt>
                <c:pt idx="4">
                  <c:v>12.9</c:v>
                </c:pt>
                <c:pt idx="5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076-448A-92AA-EE9BE42EC82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1076-448A-92AA-EE9BE42EC82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1076-448A-92AA-EE9BE42EC82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1076-448A-92AA-EE9BE42EC82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1076-448A-92AA-EE9BE42EC82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1076-448A-92AA-EE9BE42EC82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1076-448A-92AA-EE9BE42EC827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1076-448A-92AA-EE9BE42EC827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1076-448A-92AA-EE9BE42EC827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1076-448A-92AA-EE9BE42EC827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1076-448A-92AA-EE9BE42EC827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1076-448A-92AA-EE9BE42EC827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1076-448A-92AA-EE9BE42EC827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voll und ganz</c:v>
                </c:pt>
                <c:pt idx="1">
                  <c:v>eher zufrieden</c:v>
                </c:pt>
                <c:pt idx="2">
                  <c:v>teils/teils</c:v>
                </c:pt>
                <c:pt idx="3">
                  <c:v>eher nicht</c:v>
                </c:pt>
                <c:pt idx="4">
                  <c:v>überhaupt nicht</c:v>
                </c:pt>
                <c:pt idx="5">
                  <c:v>k.A.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19-1076-448A-92AA-EE9BE42EC82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1076-448A-92AA-EE9BE42EC82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1076-448A-92AA-EE9BE42EC82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1076-448A-92AA-EE9BE42EC82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1076-448A-92AA-EE9BE42EC82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1076-448A-92AA-EE9BE42EC82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1076-448A-92AA-EE9BE42EC827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1076-448A-92AA-EE9BE42EC827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1076-448A-92AA-EE9BE42EC827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1076-448A-92AA-EE9BE42EC827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1076-448A-92AA-EE9BE42EC827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1076-448A-92AA-EE9BE42EC827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1076-448A-92AA-EE9BE42EC827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voll und ganz</c:v>
                </c:pt>
                <c:pt idx="1">
                  <c:v>eher zufrieden</c:v>
                </c:pt>
                <c:pt idx="2">
                  <c:v>teils/teils</c:v>
                </c:pt>
                <c:pt idx="3">
                  <c:v>eher nicht</c:v>
                </c:pt>
                <c:pt idx="4">
                  <c:v>überhaupt nicht</c:v>
                </c:pt>
                <c:pt idx="5">
                  <c:v>k.A.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26-1076-448A-92AA-EE9BE42EC82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1076-448A-92AA-EE9BE42EC82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1076-448A-92AA-EE9BE42EC82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1076-448A-92AA-EE9BE42EC82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1076-448A-92AA-EE9BE42EC82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1076-448A-92AA-EE9BE42EC82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1076-448A-92AA-EE9BE42EC827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1076-448A-92AA-EE9BE42EC827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1076-448A-92AA-EE9BE42EC827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1076-448A-92AA-EE9BE42EC827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1076-448A-92AA-EE9BE42EC827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1076-448A-92AA-EE9BE42EC827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1076-448A-92AA-EE9BE42EC827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voll und ganz</c:v>
                </c:pt>
                <c:pt idx="1">
                  <c:v>eher zufrieden</c:v>
                </c:pt>
                <c:pt idx="2">
                  <c:v>teils/teils</c:v>
                </c:pt>
                <c:pt idx="3">
                  <c:v>eher nicht</c:v>
                </c:pt>
                <c:pt idx="4">
                  <c:v>überhaupt nicht</c:v>
                </c:pt>
                <c:pt idx="5">
                  <c:v>k.A.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33-1076-448A-92AA-EE9BE42EC827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hPercent val="100"/>
      <c:rotY val="10"/>
      <c:depthPercent val="100"/>
      <c:rAngAx val="1"/>
    </c:view3D>
    <c:floor>
      <c:thickness val="0"/>
      <c:spPr>
        <a:solidFill>
          <a:schemeClr val="bg1">
            <a:lumMod val="75000"/>
          </a:schemeClr>
        </a:solidFill>
        <a:ln w="19050" cap="flat" cmpd="sng" algn="ctr">
          <a:solidFill>
            <a:schemeClr val="tx2">
              <a:lumMod val="65000"/>
              <a:lumOff val="35000"/>
            </a:schemeClr>
          </a:solidFill>
          <a:round/>
        </a:ln>
        <a:effectLst/>
        <a:sp3d contourW="19050">
          <a:contourClr>
            <a:schemeClr val="tx2">
              <a:lumMod val="65000"/>
              <a:lumOff val="35000"/>
            </a:schemeClr>
          </a:contourClr>
        </a:sp3d>
      </c:spPr>
    </c:floor>
    <c:sideWall>
      <c:thickness val="0"/>
      <c:spPr>
        <a:solidFill>
          <a:schemeClr val="bg1">
            <a:lumMod val="85000"/>
          </a:schemeClr>
        </a:solidFill>
        <a:ln>
          <a:solidFill>
            <a:schemeClr val="tx2">
              <a:lumMod val="65000"/>
              <a:lumOff val="35000"/>
            </a:schemeClr>
          </a:solidFill>
        </a:ln>
        <a:effectLst/>
        <a:sp3d>
          <a:contourClr>
            <a:schemeClr val="tx2">
              <a:lumMod val="65000"/>
              <a:lumOff val="35000"/>
            </a:schemeClr>
          </a:contourClr>
        </a:sp3d>
      </c:spPr>
    </c:sideWall>
    <c:backWall>
      <c:thickness val="0"/>
      <c:spPr>
        <a:noFill/>
        <a:ln>
          <a:solidFill>
            <a:schemeClr val="tx2">
              <a:lumMod val="65000"/>
              <a:lumOff val="35000"/>
            </a:schemeClr>
          </a:solidFill>
        </a:ln>
        <a:effectLst/>
        <a:sp3d>
          <a:contourClr>
            <a:schemeClr val="tx2">
              <a:lumMod val="65000"/>
              <a:lumOff val="35000"/>
            </a:schemeClr>
          </a:contourClr>
        </a:sp3d>
      </c:spPr>
    </c:backWall>
    <c:plotArea>
      <c:layout>
        <c:manualLayout>
          <c:layoutTarget val="inner"/>
          <c:xMode val="edge"/>
          <c:yMode val="edge"/>
          <c:x val="0.4566930530579465"/>
          <c:y val="7.6528332774662755E-2"/>
          <c:w val="0.74556962025316453"/>
          <c:h val="0.8447506288008072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FFC000"/>
            </a:solidFill>
            <a:ln>
              <a:solidFill>
                <a:srgbClr val="000000"/>
              </a:solidFill>
            </a:ln>
            <a:effectLst/>
            <a:sp3d>
              <a:contourClr>
                <a:srgbClr val="000000"/>
              </a:contourClr>
            </a:sp3d>
          </c:spPr>
          <c:invertIfNegative val="0"/>
          <c:dLbls>
            <c:dLbl>
              <c:idx val="0"/>
              <c:layout>
                <c:manualLayout>
                  <c:x val="8.869179600886918E-3"/>
                  <c:y val="1.119732856005194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61C-4F52-B5BA-24364D14C093}"/>
                </c:ext>
              </c:extLst>
            </c:dLbl>
            <c:dLbl>
              <c:idx val="1"/>
              <c:layout>
                <c:manualLayout>
                  <c:x val="1.673341830053942E-2"/>
                  <c:y val="-5.64577911944216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61C-4F52-B5BA-24364D14C093}"/>
                </c:ext>
              </c:extLst>
            </c:dLbl>
            <c:dLbl>
              <c:idx val="2"/>
              <c:layout>
                <c:manualLayout>
                  <c:x val="1.1657035110079089E-3"/>
                  <c:y val="-7.18855508547495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61C-4F52-B5BA-24364D14C093}"/>
                </c:ext>
              </c:extLst>
            </c:dLbl>
            <c:dLbl>
              <c:idx val="3"/>
              <c:layout>
                <c:manualLayout>
                  <c:x val="1.2078146550971594E-2"/>
                  <c:y val="-1.113333503258965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61C-4F52-B5BA-24364D14C093}"/>
                </c:ext>
              </c:extLst>
            </c:dLbl>
            <c:dLbl>
              <c:idx val="4"/>
              <c:layout>
                <c:manualLayout>
                  <c:x val="-3.3557623478883323E-3"/>
                  <c:y val="-7.68248209408665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61C-4F52-B5BA-24364D14C093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keine Angabe</c:v>
                </c:pt>
                <c:pt idx="1">
                  <c:v>keine Auskunft erhalten</c:v>
                </c:pt>
                <c:pt idx="2">
                  <c:v>per Email</c:v>
                </c:pt>
                <c:pt idx="3">
                  <c:v>persönliche Vorsprache bei der Hausverwaltung</c:v>
                </c:pt>
                <c:pt idx="4">
                  <c:v>telefonisch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8.8999999999999996E-2</c:v>
                </c:pt>
                <c:pt idx="1">
                  <c:v>0.18099999999999999</c:v>
                </c:pt>
                <c:pt idx="2">
                  <c:v>0.1615</c:v>
                </c:pt>
                <c:pt idx="3">
                  <c:v>0.20300000000000001</c:v>
                </c:pt>
                <c:pt idx="4">
                  <c:v>0.53049999999999997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61C-4F52-B5BA-24364D14C0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gapDepth val="80"/>
        <c:shape val="cylinder"/>
        <c:axId val="479357864"/>
        <c:axId val="479356688"/>
        <c:axId val="0"/>
      </c:bar3DChart>
      <c:catAx>
        <c:axId val="4793578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chemeClr val="tx2">
                <a:lumMod val="65000"/>
                <a:lumOff val="3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de-DE"/>
          </a:p>
        </c:txPr>
        <c:crossAx val="4793566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79356688"/>
        <c:scaling>
          <c:orientation val="minMax"/>
          <c:max val="0.70000000000000007"/>
          <c:min val="0"/>
        </c:scaling>
        <c:delete val="0"/>
        <c:axPos val="b"/>
        <c:majorGridlines>
          <c:spPr>
            <a:ln>
              <a:solidFill>
                <a:schemeClr val="tx2">
                  <a:lumMod val="65000"/>
                  <a:lumOff val="35000"/>
                </a:schemeClr>
              </a:solidFill>
            </a:ln>
            <a:effectLst/>
          </c:spPr>
        </c:majorGridlines>
        <c:numFmt formatCode="0%" sourceLinked="0"/>
        <c:majorTickMark val="in"/>
        <c:minorTickMark val="none"/>
        <c:tickLblPos val="nextTo"/>
        <c:spPr>
          <a:noFill/>
          <a:ln>
            <a:solidFill>
              <a:srgbClr val="000000"/>
            </a:solidFill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9357864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hPercent val="100"/>
      <c:rotY val="10"/>
      <c:depthPercent val="100"/>
      <c:rAngAx val="1"/>
    </c:view3D>
    <c:floor>
      <c:thickness val="0"/>
      <c:spPr>
        <a:solidFill>
          <a:schemeClr val="bg1">
            <a:lumMod val="75000"/>
          </a:schemeClr>
        </a:solidFill>
        <a:ln w="19050" cap="flat" cmpd="sng" algn="ctr">
          <a:solidFill>
            <a:schemeClr val="tx2">
              <a:lumMod val="65000"/>
              <a:lumOff val="35000"/>
            </a:schemeClr>
          </a:solidFill>
          <a:round/>
        </a:ln>
        <a:effectLst/>
        <a:sp3d contourW="19050">
          <a:contourClr>
            <a:schemeClr val="tx2">
              <a:lumMod val="65000"/>
              <a:lumOff val="35000"/>
            </a:schemeClr>
          </a:contourClr>
        </a:sp3d>
      </c:spPr>
    </c:floor>
    <c:sideWall>
      <c:thickness val="0"/>
      <c:spPr>
        <a:solidFill>
          <a:schemeClr val="bg1">
            <a:lumMod val="85000"/>
          </a:schemeClr>
        </a:solidFill>
        <a:ln>
          <a:solidFill>
            <a:schemeClr val="tx2">
              <a:lumMod val="65000"/>
              <a:lumOff val="35000"/>
            </a:schemeClr>
          </a:solidFill>
        </a:ln>
        <a:effectLst/>
        <a:sp3d>
          <a:contourClr>
            <a:schemeClr val="tx2">
              <a:lumMod val="65000"/>
              <a:lumOff val="35000"/>
            </a:schemeClr>
          </a:contourClr>
        </a:sp3d>
      </c:spPr>
    </c:sideWall>
    <c:backWall>
      <c:thickness val="0"/>
      <c:spPr>
        <a:noFill/>
        <a:ln>
          <a:solidFill>
            <a:schemeClr val="tx2">
              <a:lumMod val="65000"/>
              <a:lumOff val="35000"/>
            </a:schemeClr>
          </a:solidFill>
        </a:ln>
        <a:effectLst/>
        <a:sp3d>
          <a:contourClr>
            <a:schemeClr val="tx2">
              <a:lumMod val="65000"/>
              <a:lumOff val="35000"/>
            </a:schemeClr>
          </a:contourClr>
        </a:sp3d>
      </c:spPr>
    </c:backWall>
    <c:plotArea>
      <c:layout>
        <c:manualLayout>
          <c:layoutTarget val="inner"/>
          <c:xMode val="edge"/>
          <c:yMode val="edge"/>
          <c:x val="0.48702592663721911"/>
          <c:y val="7.6528303540848663E-2"/>
          <c:w val="0.74556962025316453"/>
          <c:h val="0.8447506288008072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voll und ganz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0000"/>
              </a:solidFill>
            </a:ln>
            <a:effectLst/>
            <a:sp3d>
              <a:contourClr>
                <a:srgbClr val="000000"/>
              </a:contourClr>
            </a:sp3d>
          </c:spPr>
          <c:invertIfNegative val="0"/>
          <c:dLbls>
            <c:dLbl>
              <c:idx val="1"/>
              <c:layout>
                <c:manualLayout>
                  <c:x val="-4.5526127415891522E-3"/>
                  <c:y val="-5.64579389897287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6D9-4AEE-84D2-28C8E86FC97A}"/>
                </c:ext>
              </c:extLst>
            </c:dLbl>
            <c:dLbl>
              <c:idx val="2"/>
              <c:layout>
                <c:manualLayout>
                  <c:x val="1.1657035110079089E-3"/>
                  <c:y val="-7.18855508547495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6D9-4AEE-84D2-28C8E86FC97A}"/>
                </c:ext>
              </c:extLst>
            </c:dLbl>
            <c:dLbl>
              <c:idx val="3"/>
              <c:layout>
                <c:manualLayout>
                  <c:x val="-1.0981720411334328E-2"/>
                  <c:y val="-1.1131615330299236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6D9-4AEE-84D2-28C8E86FC97A}"/>
                </c:ext>
              </c:extLst>
            </c:dLbl>
            <c:dLbl>
              <c:idx val="4"/>
              <c:layout>
                <c:manualLayout>
                  <c:x val="-1.3998777868952634E-2"/>
                  <c:y val="-7.68247601303045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6D9-4AEE-84D2-28C8E86FC97A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Beschwerden und Anliegen werden schnell bearbeitet</c:v>
                </c:pt>
                <c:pt idx="1">
                  <c:v>verlässliche Rückmeldung auf Fragen/Anliegen</c:v>
                </c:pt>
                <c:pt idx="2">
                  <c:v>versprochene Rückrufe werden eingehalten</c:v>
                </c:pt>
                <c:pt idx="3">
                  <c:v>fachlich kompetente Beratung</c:v>
                </c:pt>
                <c:pt idx="4">
                  <c:v>sehr bemüht auf meine Wünsche und Anliegen einzugehen</c:v>
                </c:pt>
                <c:pt idx="5">
                  <c:v>bei Gebrechen/nötigen Reparaturen wird von der Hausverwaltung rasch reagiert</c:v>
                </c:pt>
                <c:pt idx="6">
                  <c:v>verständliche und klare Informationen</c:v>
                </c:pt>
                <c:pt idx="7">
                  <c:v>respektvoller und freundlicher Umgang</c:v>
                </c:pt>
                <c:pt idx="8">
                  <c:v>höfliche Behandlung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0.27</c:v>
                </c:pt>
                <c:pt idx="1">
                  <c:v>0.28999999999999998</c:v>
                </c:pt>
                <c:pt idx="2">
                  <c:v>0.31</c:v>
                </c:pt>
                <c:pt idx="3">
                  <c:v>0.31</c:v>
                </c:pt>
                <c:pt idx="4">
                  <c:v>0.34</c:v>
                </c:pt>
                <c:pt idx="5">
                  <c:v>0.34</c:v>
                </c:pt>
                <c:pt idx="6">
                  <c:v>0.39</c:v>
                </c:pt>
                <c:pt idx="7">
                  <c:v>0.43</c:v>
                </c:pt>
                <c:pt idx="8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6D9-4AEE-84D2-28C8E86FC97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eher</c:v>
                </c:pt>
              </c:strCache>
            </c:strRef>
          </c:tx>
          <c:spPr>
            <a:solidFill>
              <a:srgbClr val="6CCE78"/>
            </a:solidFill>
            <a:ln>
              <a:solidFill>
                <a:schemeClr val="accent2"/>
              </a:solidFill>
            </a:ln>
            <a:effectLst/>
            <a:sp3d>
              <a:contourClr>
                <a:schemeClr val="accent2"/>
              </a:contourClr>
            </a:sp3d>
          </c:spPr>
          <c:invertIfNegative val="0"/>
          <c:dLbls>
            <c:dLbl>
              <c:idx val="0"/>
              <c:layout>
                <c:manualLayout>
                  <c:x val="-2.3255407929884272E-3"/>
                  <c:y val="5.36287523215589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6D9-4AEE-84D2-28C8E86FC97A}"/>
                </c:ext>
              </c:extLst>
            </c:dLbl>
            <c:dLbl>
              <c:idx val="1"/>
              <c:layout>
                <c:manualLayout>
                  <c:x val="-4.7357087465023096E-3"/>
                  <c:y val="-1.3448181631354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6D9-4AEE-84D2-28C8E86FC97A}"/>
                </c:ext>
              </c:extLst>
            </c:dLbl>
            <c:dLbl>
              <c:idx val="2"/>
              <c:layout>
                <c:manualLayout>
                  <c:x val="3.1050508930286153E-3"/>
                  <c:y val="-6.32484616890867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6D9-4AEE-84D2-28C8E86FC97A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Beschwerden und Anliegen werden schnell bearbeitet</c:v>
                </c:pt>
                <c:pt idx="1">
                  <c:v>verlässliche Rückmeldung auf Fragen/Anliegen</c:v>
                </c:pt>
                <c:pt idx="2">
                  <c:v>versprochene Rückrufe werden eingehalten</c:v>
                </c:pt>
                <c:pt idx="3">
                  <c:v>fachlich kompetente Beratung</c:v>
                </c:pt>
                <c:pt idx="4">
                  <c:v>sehr bemüht auf meine Wünsche und Anliegen einzugehen</c:v>
                </c:pt>
                <c:pt idx="5">
                  <c:v>bei Gebrechen/nötigen Reparaturen wird von der Hausverwaltung rasch reagiert</c:v>
                </c:pt>
                <c:pt idx="6">
                  <c:v>verständliche und klare Informationen</c:v>
                </c:pt>
                <c:pt idx="7">
                  <c:v>respektvoller und freundlicher Umgang</c:v>
                </c:pt>
                <c:pt idx="8">
                  <c:v>höfliche Behandlung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0.15</c:v>
                </c:pt>
                <c:pt idx="1">
                  <c:v>0.18</c:v>
                </c:pt>
                <c:pt idx="2">
                  <c:v>0.19</c:v>
                </c:pt>
                <c:pt idx="3">
                  <c:v>0.17</c:v>
                </c:pt>
                <c:pt idx="4">
                  <c:v>0.16</c:v>
                </c:pt>
                <c:pt idx="5">
                  <c:v>0.22</c:v>
                </c:pt>
                <c:pt idx="6">
                  <c:v>0.16</c:v>
                </c:pt>
                <c:pt idx="7">
                  <c:v>0.19</c:v>
                </c:pt>
                <c:pt idx="8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6D9-4AEE-84D2-28C8E86FC97A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teils/teils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accent2"/>
              </a:solidFill>
            </a:ln>
            <a:effectLst/>
            <a:sp3d>
              <a:contourClr>
                <a:schemeClr val="accent2"/>
              </a:contourClr>
            </a:sp3d>
          </c:spPr>
          <c:invertIfNegative val="0"/>
          <c:dLbls>
            <c:dLbl>
              <c:idx val="0"/>
              <c:layout>
                <c:manualLayout>
                  <c:x val="5.3699739860675758E-3"/>
                  <c:y val="6.2124051338022734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6D9-4AEE-84D2-28C8E86FC97A}"/>
                </c:ext>
              </c:extLst>
            </c:dLbl>
            <c:dLbl>
              <c:idx val="1"/>
              <c:layout>
                <c:manualLayout>
                  <c:x val="2.1738568709953384E-3"/>
                  <c:y val="-2.40099584894607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6D9-4AEE-84D2-28C8E86FC97A}"/>
                </c:ext>
              </c:extLst>
            </c:dLbl>
            <c:dLbl>
              <c:idx val="2"/>
              <c:layout>
                <c:manualLayout>
                  <c:x val="1.0759222724653876E-2"/>
                  <c:y val="-1.19952536301000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6D9-4AEE-84D2-28C8E86FC97A}"/>
                </c:ext>
              </c:extLst>
            </c:dLbl>
            <c:dLbl>
              <c:idx val="3"/>
              <c:layout>
                <c:manualLayout>
                  <c:x val="3.5476718403546371E-3"/>
                  <c:y val="-3.21630929896678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6D9-4AEE-84D2-28C8E86FC97A}"/>
                </c:ext>
              </c:extLst>
            </c:dLbl>
            <c:dLbl>
              <c:idx val="4"/>
              <c:layout>
                <c:manualLayout>
                  <c:x val="7.0953436807095344E-3"/>
                  <c:y val="-9.62014321641035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6D9-4AEE-84D2-28C8E86FC97A}"/>
                </c:ext>
              </c:extLst>
            </c:dLbl>
            <c:dLbl>
              <c:idx val="5"/>
              <c:layout>
                <c:manualLayout>
                  <c:x val="8.0766799937147544E-3"/>
                  <c:y val="1.00468634798153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6D9-4AEE-84D2-28C8E86FC97A}"/>
                </c:ext>
              </c:extLst>
            </c:dLbl>
            <c:dLbl>
              <c:idx val="7"/>
              <c:layout>
                <c:manualLayout>
                  <c:x val="7.1155961380658904E-3"/>
                  <c:y val="-8.3324075102766363E-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6D9-4AEE-84D2-28C8E86FC97A}"/>
                </c:ext>
              </c:extLst>
            </c:dLbl>
            <c:dLbl>
              <c:idx val="8"/>
              <c:layout>
                <c:manualLayout>
                  <c:x val="9.4108280810796651E-3"/>
                  <c:y val="-9.54124407684934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6D9-4AEE-84D2-28C8E86FC97A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Beschwerden und Anliegen werden schnell bearbeitet</c:v>
                </c:pt>
                <c:pt idx="1">
                  <c:v>verlässliche Rückmeldung auf Fragen/Anliegen</c:v>
                </c:pt>
                <c:pt idx="2">
                  <c:v>versprochene Rückrufe werden eingehalten</c:v>
                </c:pt>
                <c:pt idx="3">
                  <c:v>fachlich kompetente Beratung</c:v>
                </c:pt>
                <c:pt idx="4">
                  <c:v>sehr bemüht auf meine Wünsche und Anliegen einzugehen</c:v>
                </c:pt>
                <c:pt idx="5">
                  <c:v>bei Gebrechen/nötigen Reparaturen wird von der Hausverwaltung rasch reagiert</c:v>
                </c:pt>
                <c:pt idx="6">
                  <c:v>verständliche und klare Informationen</c:v>
                </c:pt>
                <c:pt idx="7">
                  <c:v>respektvoller und freundlicher Umgang</c:v>
                </c:pt>
                <c:pt idx="8">
                  <c:v>höfliche Behandlung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0">
                  <c:v>0.18</c:v>
                </c:pt>
                <c:pt idx="1">
                  <c:v>0.16</c:v>
                </c:pt>
                <c:pt idx="2">
                  <c:v>0.14000000000000001</c:v>
                </c:pt>
                <c:pt idx="3">
                  <c:v>0.18</c:v>
                </c:pt>
                <c:pt idx="4">
                  <c:v>0.17</c:v>
                </c:pt>
                <c:pt idx="5">
                  <c:v>0.15</c:v>
                </c:pt>
                <c:pt idx="6">
                  <c:v>0.2</c:v>
                </c:pt>
                <c:pt idx="7">
                  <c:v>0.17</c:v>
                </c:pt>
                <c:pt idx="8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D6D9-4AEE-84D2-28C8E86FC97A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eher/gar nicht</c:v>
                </c:pt>
              </c:strCache>
            </c:strRef>
          </c:tx>
          <c:spPr>
            <a:solidFill>
              <a:srgbClr val="FF5353"/>
            </a:solidFill>
            <a:ln>
              <a:solidFill>
                <a:schemeClr val="tx1"/>
              </a:solidFill>
            </a:ln>
            <a:effectLst/>
            <a:sp3d>
              <a:contourClr>
                <a:schemeClr val="tx1"/>
              </a:contourClr>
            </a:sp3d>
          </c:spPr>
          <c:invertIfNegative val="0"/>
          <c:dLbls>
            <c:dLbl>
              <c:idx val="0"/>
              <c:layout>
                <c:manualLayout>
                  <c:x val="1.064301552106430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6D9-4AEE-84D2-28C8E86FC97A}"/>
                </c:ext>
              </c:extLst>
            </c:dLbl>
            <c:dLbl>
              <c:idx val="1"/>
              <c:layout>
                <c:manualLayout>
                  <c:x val="5.3215077605321508E-3"/>
                  <c:y val="-3.20671440547009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6D9-4AEE-84D2-28C8E86FC97A}"/>
                </c:ext>
              </c:extLst>
            </c:dLbl>
            <c:dLbl>
              <c:idx val="2"/>
              <c:layout>
                <c:manualLayout>
                  <c:x val="1.0643015521064171E-2"/>
                  <c:y val="-3.05395360111514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6D9-4AEE-84D2-28C8E86FC97A}"/>
                </c:ext>
              </c:extLst>
            </c:dLbl>
            <c:dLbl>
              <c:idx val="3"/>
              <c:layout>
                <c:manualLayout>
                  <c:x val="1.241685144124168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6D9-4AEE-84D2-28C8E86FC97A}"/>
                </c:ext>
              </c:extLst>
            </c:dLbl>
            <c:dLbl>
              <c:idx val="4"/>
              <c:layout>
                <c:manualLayout>
                  <c:x val="8.869179600886918E-3"/>
                  <c:y val="-3.20671440547015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D6D9-4AEE-84D2-28C8E86FC97A}"/>
                </c:ext>
              </c:extLst>
            </c:dLbl>
            <c:dLbl>
              <c:idx val="6"/>
              <c:layout>
                <c:manualLayout>
                  <c:x val="5.3215077605321508E-3"/>
                  <c:y val="-3.20671440547009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6D9-4AEE-84D2-28C8E86FC97A}"/>
                </c:ext>
              </c:extLst>
            </c:dLbl>
            <c:dLbl>
              <c:idx val="7"/>
              <c:layout>
                <c:manualLayout>
                  <c:x val="7.0953436807095344E-3"/>
                  <c:y val="-3.20671440547009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D6D9-4AEE-84D2-28C8E86FC97A}"/>
                </c:ext>
              </c:extLst>
            </c:dLbl>
            <c:dLbl>
              <c:idx val="8"/>
              <c:layout>
                <c:manualLayout>
                  <c:x val="5.3215077605320207E-3"/>
                  <c:y val="-3.05395360111502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6D9-4AEE-84D2-28C8E86FC97A}"/>
                </c:ext>
              </c:extLst>
            </c:dLbl>
            <c:dLbl>
              <c:idx val="12"/>
              <c:layout>
                <c:manualLayout>
                  <c:x val="2.1286031042128603E-2"/>
                  <c:y val="-3.05385215796735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D6D9-4AEE-84D2-28C8E86FC97A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Beschwerden und Anliegen werden schnell bearbeitet</c:v>
                </c:pt>
                <c:pt idx="1">
                  <c:v>verlässliche Rückmeldung auf Fragen/Anliegen</c:v>
                </c:pt>
                <c:pt idx="2">
                  <c:v>versprochene Rückrufe werden eingehalten</c:v>
                </c:pt>
                <c:pt idx="3">
                  <c:v>fachlich kompetente Beratung</c:v>
                </c:pt>
                <c:pt idx="4">
                  <c:v>sehr bemüht auf meine Wünsche und Anliegen einzugehen</c:v>
                </c:pt>
                <c:pt idx="5">
                  <c:v>bei Gebrechen/nötigen Reparaturen wird von der Hausverwaltung rasch reagiert</c:v>
                </c:pt>
                <c:pt idx="6">
                  <c:v>verständliche und klare Informationen</c:v>
                </c:pt>
                <c:pt idx="7">
                  <c:v>respektvoller und freundlicher Umgang</c:v>
                </c:pt>
                <c:pt idx="8">
                  <c:v>höfliche Behandlung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0">
                  <c:v>0.26</c:v>
                </c:pt>
                <c:pt idx="1">
                  <c:v>0.22</c:v>
                </c:pt>
                <c:pt idx="2">
                  <c:v>0.21</c:v>
                </c:pt>
                <c:pt idx="3">
                  <c:v>0.18</c:v>
                </c:pt>
                <c:pt idx="4">
                  <c:v>0.18</c:v>
                </c:pt>
                <c:pt idx="5">
                  <c:v>0.18</c:v>
                </c:pt>
                <c:pt idx="6">
                  <c:v>0.08</c:v>
                </c:pt>
                <c:pt idx="7">
                  <c:v>0.06</c:v>
                </c:pt>
                <c:pt idx="8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D6D9-4AEE-84D2-28C8E86FC9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gapDepth val="80"/>
        <c:shape val="cylinder"/>
        <c:axId val="343979040"/>
        <c:axId val="343984136"/>
        <c:axId val="0"/>
      </c:bar3DChart>
      <c:catAx>
        <c:axId val="343979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chemeClr val="tx2">
                <a:lumMod val="65000"/>
                <a:lumOff val="3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de-DE"/>
          </a:p>
        </c:txPr>
        <c:crossAx val="343984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3984136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chemeClr val="tx2">
                  <a:lumMod val="65000"/>
                  <a:lumOff val="35000"/>
                </a:schemeClr>
              </a:solidFill>
            </a:ln>
            <a:effectLst/>
          </c:spPr>
        </c:majorGridlines>
        <c:numFmt formatCode="0%" sourceLinked="0"/>
        <c:majorTickMark val="in"/>
        <c:minorTickMark val="none"/>
        <c:tickLblPos val="nextTo"/>
        <c:spPr>
          <a:noFill/>
          <a:ln>
            <a:solidFill>
              <a:srgbClr val="000000"/>
            </a:solidFill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439790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46132863103863675"/>
          <c:y val="1.8348718829220994E-2"/>
          <c:w val="0.47658711175515472"/>
          <c:h val="5.5479356199872931E-2"/>
        </c:manualLayout>
      </c:layout>
      <c:overlay val="0"/>
      <c:spPr>
        <a:noFill/>
        <a:ln>
          <a:solidFill>
            <a:srgbClr val="00000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hPercent val="100"/>
      <c:rotY val="10"/>
      <c:depthPercent val="100"/>
      <c:rAngAx val="1"/>
    </c:view3D>
    <c:floor>
      <c:thickness val="0"/>
      <c:spPr>
        <a:solidFill>
          <a:schemeClr val="bg1">
            <a:lumMod val="75000"/>
          </a:schemeClr>
        </a:solidFill>
        <a:ln w="19050" cap="flat" cmpd="sng" algn="ctr">
          <a:solidFill>
            <a:schemeClr val="tx2">
              <a:lumMod val="65000"/>
              <a:lumOff val="35000"/>
            </a:schemeClr>
          </a:solidFill>
          <a:round/>
        </a:ln>
        <a:effectLst/>
        <a:sp3d contourW="19050">
          <a:contourClr>
            <a:schemeClr val="tx2">
              <a:lumMod val="65000"/>
              <a:lumOff val="35000"/>
            </a:schemeClr>
          </a:contourClr>
        </a:sp3d>
      </c:spPr>
    </c:floor>
    <c:sideWall>
      <c:thickness val="0"/>
      <c:spPr>
        <a:solidFill>
          <a:schemeClr val="bg1">
            <a:lumMod val="85000"/>
          </a:schemeClr>
        </a:solidFill>
        <a:ln>
          <a:solidFill>
            <a:schemeClr val="tx2">
              <a:lumMod val="65000"/>
              <a:lumOff val="35000"/>
            </a:schemeClr>
          </a:solidFill>
        </a:ln>
        <a:effectLst/>
        <a:sp3d>
          <a:contourClr>
            <a:schemeClr val="tx2">
              <a:lumMod val="65000"/>
              <a:lumOff val="35000"/>
            </a:schemeClr>
          </a:contourClr>
        </a:sp3d>
      </c:spPr>
    </c:sideWall>
    <c:backWall>
      <c:thickness val="0"/>
      <c:spPr>
        <a:noFill/>
        <a:ln>
          <a:solidFill>
            <a:schemeClr val="tx2">
              <a:lumMod val="65000"/>
              <a:lumOff val="35000"/>
            </a:schemeClr>
          </a:solidFill>
        </a:ln>
        <a:effectLst/>
        <a:sp3d>
          <a:contourClr>
            <a:schemeClr val="tx2">
              <a:lumMod val="65000"/>
              <a:lumOff val="35000"/>
            </a:schemeClr>
          </a:contourClr>
        </a:sp3d>
      </c:spPr>
    </c:backWall>
    <c:plotArea>
      <c:layout>
        <c:manualLayout>
          <c:layoutTarget val="inner"/>
          <c:xMode val="edge"/>
          <c:yMode val="edge"/>
          <c:x val="0.48702592663721911"/>
          <c:y val="7.6528303540848663E-2"/>
          <c:w val="0.74556962025316453"/>
          <c:h val="0.8447506288008072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voll und ganz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0000"/>
              </a:solidFill>
            </a:ln>
            <a:effectLst/>
            <a:sp3d>
              <a:contourClr>
                <a:srgbClr val="000000"/>
              </a:contourClr>
            </a:sp3d>
          </c:spPr>
          <c:invertIfNegative val="0"/>
          <c:dLbls>
            <c:dLbl>
              <c:idx val="1"/>
              <c:layout>
                <c:manualLayout>
                  <c:x val="-4.5526127415891522E-3"/>
                  <c:y val="-5.64579389897287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6D9-4AEE-84D2-28C8E86FC97A}"/>
                </c:ext>
              </c:extLst>
            </c:dLbl>
            <c:dLbl>
              <c:idx val="2"/>
              <c:layout>
                <c:manualLayout>
                  <c:x val="1.1657035110079089E-3"/>
                  <c:y val="-7.18855508547495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6D9-4AEE-84D2-28C8E86FC97A}"/>
                </c:ext>
              </c:extLst>
            </c:dLbl>
            <c:dLbl>
              <c:idx val="3"/>
              <c:layout>
                <c:manualLayout>
                  <c:x val="-1.0981720411334328E-2"/>
                  <c:y val="-1.1131615330299236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6D9-4AEE-84D2-28C8E86FC97A}"/>
                </c:ext>
              </c:extLst>
            </c:dLbl>
            <c:dLbl>
              <c:idx val="4"/>
              <c:layout>
                <c:manualLayout>
                  <c:x val="-1.3998777868952634E-2"/>
                  <c:y val="-7.68247601303045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6D9-4AEE-84D2-28C8E86FC97A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Erreichbarkeit per E-Mail</c:v>
                </c:pt>
                <c:pt idx="1">
                  <c:v>persönliche Erreichbarkeit des Hausmeisters</c:v>
                </c:pt>
                <c:pt idx="2">
                  <c:v>persönliche Erreichbarkeit bei der Hausverwaltung</c:v>
                </c:pt>
                <c:pt idx="3">
                  <c:v>telefonische Erreichbarkeit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0.12</c:v>
                </c:pt>
                <c:pt idx="1">
                  <c:v>0.13</c:v>
                </c:pt>
                <c:pt idx="2">
                  <c:v>0.14000000000000001</c:v>
                </c:pt>
                <c:pt idx="3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6D9-4AEE-84D2-28C8E86FC97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eher</c:v>
                </c:pt>
              </c:strCache>
            </c:strRef>
          </c:tx>
          <c:spPr>
            <a:solidFill>
              <a:srgbClr val="6CCE78"/>
            </a:solidFill>
            <a:ln>
              <a:solidFill>
                <a:schemeClr val="accent2"/>
              </a:solidFill>
            </a:ln>
            <a:effectLst/>
            <a:sp3d>
              <a:contourClr>
                <a:schemeClr val="accent2"/>
              </a:contourClr>
            </a:sp3d>
          </c:spPr>
          <c:invertIfNegative val="0"/>
          <c:dLbls>
            <c:dLbl>
              <c:idx val="0"/>
              <c:layout>
                <c:manualLayout>
                  <c:x val="-2.3255407929884272E-3"/>
                  <c:y val="5.36287523215589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6D9-4AEE-84D2-28C8E86FC97A}"/>
                </c:ext>
              </c:extLst>
            </c:dLbl>
            <c:dLbl>
              <c:idx val="1"/>
              <c:layout>
                <c:manualLayout>
                  <c:x val="-4.7357087465023096E-3"/>
                  <c:y val="-1.3448181631354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6D9-4AEE-84D2-28C8E86FC97A}"/>
                </c:ext>
              </c:extLst>
            </c:dLbl>
            <c:dLbl>
              <c:idx val="2"/>
              <c:layout>
                <c:manualLayout>
                  <c:x val="3.1050508930286153E-3"/>
                  <c:y val="-6.32484616890867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6D9-4AEE-84D2-28C8E86FC97A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Erreichbarkeit per E-Mail</c:v>
                </c:pt>
                <c:pt idx="1">
                  <c:v>persönliche Erreichbarkeit des Hausmeisters</c:v>
                </c:pt>
                <c:pt idx="2">
                  <c:v>persönliche Erreichbarkeit bei der Hausverwaltung</c:v>
                </c:pt>
                <c:pt idx="3">
                  <c:v>telefonische Erreichbarkeit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0.18</c:v>
                </c:pt>
                <c:pt idx="1">
                  <c:v>0.12</c:v>
                </c:pt>
                <c:pt idx="2">
                  <c:v>0.2</c:v>
                </c:pt>
                <c:pt idx="3">
                  <c:v>0.27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6D9-4AEE-84D2-28C8E86FC97A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teils/teils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accent2"/>
              </a:solidFill>
            </a:ln>
            <a:effectLst/>
            <a:sp3d>
              <a:contourClr>
                <a:schemeClr val="accent2"/>
              </a:contourClr>
            </a:sp3d>
          </c:spPr>
          <c:invertIfNegative val="0"/>
          <c:dLbls>
            <c:dLbl>
              <c:idx val="0"/>
              <c:layout>
                <c:manualLayout>
                  <c:x val="5.3699739860675758E-3"/>
                  <c:y val="6.2124051338022734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6D9-4AEE-84D2-28C8E86FC97A}"/>
                </c:ext>
              </c:extLst>
            </c:dLbl>
            <c:dLbl>
              <c:idx val="1"/>
              <c:layout>
                <c:manualLayout>
                  <c:x val="2.1738568709953384E-3"/>
                  <c:y val="-2.40099584894607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6D9-4AEE-84D2-28C8E86FC97A}"/>
                </c:ext>
              </c:extLst>
            </c:dLbl>
            <c:dLbl>
              <c:idx val="2"/>
              <c:layout>
                <c:manualLayout>
                  <c:x val="1.0759222724653876E-2"/>
                  <c:y val="-1.19952536301000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6D9-4AEE-84D2-28C8E86FC97A}"/>
                </c:ext>
              </c:extLst>
            </c:dLbl>
            <c:dLbl>
              <c:idx val="3"/>
              <c:layout>
                <c:manualLayout>
                  <c:x val="3.5476718403546371E-3"/>
                  <c:y val="-3.21630929896678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6D9-4AEE-84D2-28C8E86FC97A}"/>
                </c:ext>
              </c:extLst>
            </c:dLbl>
            <c:dLbl>
              <c:idx val="4"/>
              <c:layout>
                <c:manualLayout>
                  <c:x val="7.0953436807095344E-3"/>
                  <c:y val="-9.62014321641035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6D9-4AEE-84D2-28C8E86FC97A}"/>
                </c:ext>
              </c:extLst>
            </c:dLbl>
            <c:dLbl>
              <c:idx val="5"/>
              <c:layout>
                <c:manualLayout>
                  <c:x val="8.0766799937147544E-3"/>
                  <c:y val="1.00468634798153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6D9-4AEE-84D2-28C8E86FC97A}"/>
                </c:ext>
              </c:extLst>
            </c:dLbl>
            <c:dLbl>
              <c:idx val="7"/>
              <c:layout>
                <c:manualLayout>
                  <c:x val="7.1155961380658904E-3"/>
                  <c:y val="-8.3324075102766363E-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6D9-4AEE-84D2-28C8E86FC97A}"/>
                </c:ext>
              </c:extLst>
            </c:dLbl>
            <c:dLbl>
              <c:idx val="8"/>
              <c:layout>
                <c:manualLayout>
                  <c:x val="9.4108280810796651E-3"/>
                  <c:y val="-9.54124407684934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6D9-4AEE-84D2-28C8E86FC97A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Erreichbarkeit per E-Mail</c:v>
                </c:pt>
                <c:pt idx="1">
                  <c:v>persönliche Erreichbarkeit des Hausmeisters</c:v>
                </c:pt>
                <c:pt idx="2">
                  <c:v>persönliche Erreichbarkeit bei der Hausverwaltung</c:v>
                </c:pt>
                <c:pt idx="3">
                  <c:v>telefonische Erreichbarkeit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0.13</c:v>
                </c:pt>
                <c:pt idx="1">
                  <c:v>0.11</c:v>
                </c:pt>
                <c:pt idx="2">
                  <c:v>0.15</c:v>
                </c:pt>
                <c:pt idx="3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D6D9-4AEE-84D2-28C8E86FC97A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eher/gar nicht</c:v>
                </c:pt>
              </c:strCache>
            </c:strRef>
          </c:tx>
          <c:spPr>
            <a:solidFill>
              <a:srgbClr val="FF5353"/>
            </a:solidFill>
            <a:ln>
              <a:solidFill>
                <a:schemeClr val="tx1"/>
              </a:solidFill>
            </a:ln>
            <a:effectLst/>
            <a:sp3d>
              <a:contourClr>
                <a:schemeClr val="tx1"/>
              </a:contourClr>
            </a:sp3d>
          </c:spPr>
          <c:invertIfNegative val="0"/>
          <c:dLbls>
            <c:dLbl>
              <c:idx val="0"/>
              <c:layout>
                <c:manualLayout>
                  <c:x val="1.064301552106430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6D9-4AEE-84D2-28C8E86FC97A}"/>
                </c:ext>
              </c:extLst>
            </c:dLbl>
            <c:dLbl>
              <c:idx val="1"/>
              <c:layout>
                <c:manualLayout>
                  <c:x val="5.3215077605321508E-3"/>
                  <c:y val="-3.20671440547009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6D9-4AEE-84D2-28C8E86FC97A}"/>
                </c:ext>
              </c:extLst>
            </c:dLbl>
            <c:dLbl>
              <c:idx val="2"/>
              <c:layout>
                <c:manualLayout>
                  <c:x val="1.0643015521064171E-2"/>
                  <c:y val="-3.05395360111514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6D9-4AEE-84D2-28C8E86FC97A}"/>
                </c:ext>
              </c:extLst>
            </c:dLbl>
            <c:dLbl>
              <c:idx val="3"/>
              <c:layout>
                <c:manualLayout>
                  <c:x val="1.241685144124168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6D9-4AEE-84D2-28C8E86FC97A}"/>
                </c:ext>
              </c:extLst>
            </c:dLbl>
            <c:dLbl>
              <c:idx val="4"/>
              <c:layout>
                <c:manualLayout>
                  <c:x val="8.869179600886918E-3"/>
                  <c:y val="-3.20671440547015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D6D9-4AEE-84D2-28C8E86FC97A}"/>
                </c:ext>
              </c:extLst>
            </c:dLbl>
            <c:dLbl>
              <c:idx val="6"/>
              <c:layout>
                <c:manualLayout>
                  <c:x val="5.3215077605321508E-3"/>
                  <c:y val="-3.20671440547009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6D9-4AEE-84D2-28C8E86FC97A}"/>
                </c:ext>
              </c:extLst>
            </c:dLbl>
            <c:dLbl>
              <c:idx val="7"/>
              <c:layout>
                <c:manualLayout>
                  <c:x val="7.0953436807095344E-3"/>
                  <c:y val="-3.20671440547009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D6D9-4AEE-84D2-28C8E86FC97A}"/>
                </c:ext>
              </c:extLst>
            </c:dLbl>
            <c:dLbl>
              <c:idx val="8"/>
              <c:layout>
                <c:manualLayout>
                  <c:x val="5.3215077605320207E-3"/>
                  <c:y val="-3.05395360111502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6D9-4AEE-84D2-28C8E86FC97A}"/>
                </c:ext>
              </c:extLst>
            </c:dLbl>
            <c:dLbl>
              <c:idx val="12"/>
              <c:layout>
                <c:manualLayout>
                  <c:x val="2.1286031042128603E-2"/>
                  <c:y val="-3.05385215796735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D6D9-4AEE-84D2-28C8E86FC97A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Erreichbarkeit per E-Mail</c:v>
                </c:pt>
                <c:pt idx="1">
                  <c:v>persönliche Erreichbarkeit des Hausmeisters</c:v>
                </c:pt>
                <c:pt idx="2">
                  <c:v>persönliche Erreichbarkeit bei der Hausverwaltung</c:v>
                </c:pt>
                <c:pt idx="3">
                  <c:v>telefonische Erreichbarkeit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0.1</c:v>
                </c:pt>
                <c:pt idx="1">
                  <c:v>0.17</c:v>
                </c:pt>
                <c:pt idx="2">
                  <c:v>0.21</c:v>
                </c:pt>
                <c:pt idx="3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D6D9-4AEE-84D2-28C8E86FC9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gapDepth val="80"/>
        <c:shape val="cylinder"/>
        <c:axId val="343979040"/>
        <c:axId val="343984136"/>
        <c:axId val="0"/>
      </c:bar3DChart>
      <c:catAx>
        <c:axId val="343979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chemeClr val="tx2">
                <a:lumMod val="65000"/>
                <a:lumOff val="3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de-DE"/>
          </a:p>
        </c:txPr>
        <c:crossAx val="343984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3984136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chemeClr val="tx2">
                  <a:lumMod val="65000"/>
                  <a:lumOff val="35000"/>
                </a:schemeClr>
              </a:solidFill>
            </a:ln>
            <a:effectLst/>
          </c:spPr>
        </c:majorGridlines>
        <c:numFmt formatCode="0%" sourceLinked="0"/>
        <c:majorTickMark val="in"/>
        <c:minorTickMark val="none"/>
        <c:tickLblPos val="nextTo"/>
        <c:spPr>
          <a:noFill/>
          <a:ln>
            <a:solidFill>
              <a:srgbClr val="000000"/>
            </a:solidFill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439790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46132863103863675"/>
          <c:y val="1.8348718829220994E-2"/>
          <c:w val="0.47658711175515472"/>
          <c:h val="5.5479356199872931E-2"/>
        </c:manualLayout>
      </c:layout>
      <c:overlay val="0"/>
      <c:spPr>
        <a:noFill/>
        <a:ln>
          <a:solidFill>
            <a:srgbClr val="00000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00CC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A55B-4074-BE7A-8B22046D88D4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A55B-4074-BE7A-8B22046D88D4}"/>
              </c:ext>
            </c:extLst>
          </c:dPt>
          <c:dPt>
            <c:idx val="2"/>
            <c:bubble3D val="0"/>
            <c:spPr>
              <a:solidFill>
                <a:srgbClr val="FF535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A55B-4074-BE7A-8B22046D88D4}"/>
              </c:ext>
            </c:extLst>
          </c:dPt>
          <c:dPt>
            <c:idx val="3"/>
            <c:bubble3D val="0"/>
            <c:spPr>
              <a:solidFill>
                <a:srgbClr val="B2B2B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A55B-4074-BE7A-8B22046D88D4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A55B-4074-BE7A-8B22046D88D4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A55B-4074-BE7A-8B22046D88D4}"/>
              </c:ext>
            </c:extLst>
          </c:dPt>
          <c:dLbls>
            <c:dLbl>
              <c:idx val="0"/>
              <c:layout>
                <c:manualLayout>
                  <c:x val="2.8873541531912118E-2"/>
                  <c:y val="0.24845644064880174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351553953605785"/>
                      <c:h val="0.1340326389527977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55B-4074-BE7A-8B22046D88D4}"/>
                </c:ext>
              </c:extLst>
            </c:dLbl>
            <c:dLbl>
              <c:idx val="1"/>
              <c:layout>
                <c:manualLayout>
                  <c:x val="-2.2148769662968075E-2"/>
                  <c:y val="3.186849917624092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391832002902057"/>
                      <c:h val="0.1662890692214735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A55B-4074-BE7A-8B22046D88D4}"/>
                </c:ext>
              </c:extLst>
            </c:dLbl>
            <c:dLbl>
              <c:idx val="2"/>
              <c:layout>
                <c:manualLayout>
                  <c:x val="-3.1434357819794576E-2"/>
                  <c:y val="2.9642470762969366E-4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55B-4074-BE7A-8B22046D88D4}"/>
                </c:ext>
              </c:extLst>
            </c:dLbl>
            <c:dLbl>
              <c:idx val="3"/>
              <c:layout>
                <c:manualLayout>
                  <c:x val="-2.3595241796846758E-2"/>
                  <c:y val="-3.2799801823147928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55B-4074-BE7A-8B22046D88D4}"/>
                </c:ext>
              </c:extLst>
            </c:dLbl>
            <c:dLbl>
              <c:idx val="4"/>
              <c:layout>
                <c:manualLayout>
                  <c:x val="-2.2264452610024966E-3"/>
                  <c:y val="7.1484074108158786E-3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55B-4074-BE7A-8B22046D88D4}"/>
                </c:ext>
              </c:extLst>
            </c:dLbl>
            <c:dLbl>
              <c:idx val="5"/>
              <c:layout>
                <c:manualLayout>
                  <c:x val="-2.449089787102746E-2"/>
                  <c:y val="-1.787101852703969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55B-4074-BE7A-8B22046D88D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die Wohnung war in Ordnung</c:v>
                </c:pt>
                <c:pt idx="1">
                  <c:v>kleinere Reparaturen oder Malerarbeiten waren noch zu machen</c:v>
                </c:pt>
                <c:pt idx="2">
                  <c:v>die Wohnung war ein Sanierungsfall</c:v>
                </c:pt>
                <c:pt idx="3">
                  <c:v>keine Angabe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4"/>
                <c:pt idx="0">
                  <c:v>0.55669999999999997</c:v>
                </c:pt>
                <c:pt idx="1">
                  <c:v>0.22700000000000001</c:v>
                </c:pt>
                <c:pt idx="2">
                  <c:v>0.15279999999999999</c:v>
                </c:pt>
                <c:pt idx="3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55B-4074-BE7A-8B22046D88D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A55B-4074-BE7A-8B22046D88D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A55B-4074-BE7A-8B22046D88D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A55B-4074-BE7A-8B22046D88D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A55B-4074-BE7A-8B22046D88D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A55B-4074-BE7A-8B22046D88D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A55B-4074-BE7A-8B22046D88D4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A55B-4074-BE7A-8B22046D88D4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A55B-4074-BE7A-8B22046D88D4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A55B-4074-BE7A-8B22046D88D4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A55B-4074-BE7A-8B22046D88D4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A55B-4074-BE7A-8B22046D88D4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A55B-4074-BE7A-8B22046D88D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die Wohnung war in Ordnung</c:v>
                </c:pt>
                <c:pt idx="1">
                  <c:v>kleinere Reparaturen oder Malerarbeiten waren noch zu machen</c:v>
                </c:pt>
                <c:pt idx="2">
                  <c:v>die Wohnung war ein Sanierungsfall</c:v>
                </c:pt>
                <c:pt idx="3">
                  <c:v>keine Angabe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19-A55B-4074-BE7A-8B22046D88D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A55B-4074-BE7A-8B22046D88D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A55B-4074-BE7A-8B22046D88D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A55B-4074-BE7A-8B22046D88D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A55B-4074-BE7A-8B22046D88D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A55B-4074-BE7A-8B22046D88D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A55B-4074-BE7A-8B22046D88D4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A55B-4074-BE7A-8B22046D88D4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A55B-4074-BE7A-8B22046D88D4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A55B-4074-BE7A-8B22046D88D4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A55B-4074-BE7A-8B22046D88D4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A55B-4074-BE7A-8B22046D88D4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A55B-4074-BE7A-8B22046D88D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die Wohnung war in Ordnung</c:v>
                </c:pt>
                <c:pt idx="1">
                  <c:v>kleinere Reparaturen oder Malerarbeiten waren noch zu machen</c:v>
                </c:pt>
                <c:pt idx="2">
                  <c:v>die Wohnung war ein Sanierungsfall</c:v>
                </c:pt>
                <c:pt idx="3">
                  <c:v>keine Angabe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26-A55B-4074-BE7A-8B22046D88D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A55B-4074-BE7A-8B22046D88D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A55B-4074-BE7A-8B22046D88D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A55B-4074-BE7A-8B22046D88D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A55B-4074-BE7A-8B22046D88D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A55B-4074-BE7A-8B22046D88D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A55B-4074-BE7A-8B22046D88D4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A55B-4074-BE7A-8B22046D88D4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A55B-4074-BE7A-8B22046D88D4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A55B-4074-BE7A-8B22046D88D4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A55B-4074-BE7A-8B22046D88D4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A55B-4074-BE7A-8B22046D88D4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A55B-4074-BE7A-8B22046D88D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die Wohnung war in Ordnung</c:v>
                </c:pt>
                <c:pt idx="1">
                  <c:v>kleinere Reparaturen oder Malerarbeiten waren noch zu machen</c:v>
                </c:pt>
                <c:pt idx="2">
                  <c:v>die Wohnung war ein Sanierungsfall</c:v>
                </c:pt>
                <c:pt idx="3">
                  <c:v>keine Angabe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33-A55B-4074-BE7A-8B22046D88D4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6CCE78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EAFD-493B-9AFF-6665F75393B2}"/>
              </c:ext>
            </c:extLst>
          </c:dPt>
          <c:dPt>
            <c:idx val="1"/>
            <c:bubble3D val="0"/>
            <c:spPr>
              <a:solidFill>
                <a:srgbClr val="FF535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EAFD-493B-9AFF-6665F75393B2}"/>
              </c:ext>
            </c:extLst>
          </c:dPt>
          <c:dPt>
            <c:idx val="2"/>
            <c:bubble3D val="0"/>
            <c:spPr>
              <a:solidFill>
                <a:srgbClr val="B2B2B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EAFD-493B-9AFF-6665F75393B2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EAFD-493B-9AFF-6665F75393B2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EAFD-493B-9AFF-6665F75393B2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EAFD-493B-9AFF-6665F75393B2}"/>
              </c:ext>
            </c:extLst>
          </c:dPt>
          <c:dLbls>
            <c:dLbl>
              <c:idx val="0"/>
              <c:layout>
                <c:manualLayout>
                  <c:x val="0.16965915676274215"/>
                  <c:y val="0.15783917298517985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16971397316292"/>
                      <c:h val="0.154120664260626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AFD-493B-9AFF-6665F75393B2}"/>
                </c:ext>
              </c:extLst>
            </c:dLbl>
            <c:dLbl>
              <c:idx val="1"/>
              <c:layout>
                <c:manualLayout>
                  <c:x val="-0.219632185380843"/>
                  <c:y val="5.1297930592970418E-3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818288258549774"/>
                      <c:h val="0.1007269819305005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AFD-493B-9AFF-6665F75393B2}"/>
                </c:ext>
              </c:extLst>
            </c:dLbl>
            <c:dLbl>
              <c:idx val="2"/>
              <c:layout>
                <c:manualLayout>
                  <c:x val="0.10162652250410224"/>
                  <c:y val="-0.2751648331703519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111894490763351"/>
                      <c:h val="0.1409964349395721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AFD-493B-9AFF-6665F75393B2}"/>
                </c:ext>
              </c:extLst>
            </c:dLbl>
            <c:dLbl>
              <c:idx val="3"/>
              <c:layout>
                <c:manualLayout>
                  <c:x val="-2.9096545213509021E-2"/>
                  <c:y val="-3.7926754013030459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AFD-493B-9AFF-6665F75393B2}"/>
                </c:ext>
              </c:extLst>
            </c:dLbl>
            <c:dLbl>
              <c:idx val="4"/>
              <c:layout>
                <c:manualLayout>
                  <c:x val="-5.1208241003057438E-2"/>
                  <c:y val="-1.072261111622381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AFD-493B-9AFF-6665F75393B2}"/>
                </c:ext>
              </c:extLst>
            </c:dLbl>
            <c:dLbl>
              <c:idx val="5"/>
              <c:layout>
                <c:manualLayout>
                  <c:x val="-2.449089787102746E-2"/>
                  <c:y val="-1.787101852703969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k.A./weiss nicht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3"/>
                <c:pt idx="0">
                  <c:v>29.7</c:v>
                </c:pt>
                <c:pt idx="1">
                  <c:v>41.3</c:v>
                </c:pt>
                <c:pt idx="2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AFD-493B-9AFF-6665F75393B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k.A./weiss nicht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19-EAFD-493B-9AFF-6665F75393B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k.A./weiss nicht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26-EAFD-493B-9AFF-6665F75393B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k.A./weiss nicht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33-EAFD-493B-9AFF-6665F75393B2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00CC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77D8-4023-ABA6-E97E389F742E}"/>
              </c:ext>
            </c:extLst>
          </c:dPt>
          <c:dPt>
            <c:idx val="1"/>
            <c:bubble3D val="0"/>
            <c:spPr>
              <a:solidFill>
                <a:srgbClr val="6CCE78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77D8-4023-ABA6-E97E389F742E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77D8-4023-ABA6-E97E389F742E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77D8-4023-ABA6-E97E389F742E}"/>
              </c:ext>
            </c:extLst>
          </c:dPt>
          <c:dPt>
            <c:idx val="4"/>
            <c:bubble3D val="0"/>
            <c:spPr>
              <a:solidFill>
                <a:srgbClr val="B2B2B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77D8-4023-ABA6-E97E389F742E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77D8-4023-ABA6-E97E389F742E}"/>
              </c:ext>
            </c:extLst>
          </c:dPt>
          <c:dLbls>
            <c:dLbl>
              <c:idx val="0"/>
              <c:layout>
                <c:manualLayout>
                  <c:x val="-1.1198819254740356E-3"/>
                  <c:y val="-2.7261272399876361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348949383735183"/>
                      <c:h val="0.154120664260626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7D8-4023-ABA6-E97E389F742E}"/>
                </c:ext>
              </c:extLst>
            </c:dLbl>
            <c:dLbl>
              <c:idx val="1"/>
              <c:layout>
                <c:manualLayout>
                  <c:x val="5.581166044186469E-3"/>
                  <c:y val="-5.1113682638122701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299129669736327"/>
                      <c:h val="0.156606361669385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7D8-4023-ABA6-E97E389F742E}"/>
                </c:ext>
              </c:extLst>
            </c:dLbl>
            <c:dLbl>
              <c:idx val="2"/>
              <c:layout>
                <c:manualLayout>
                  <c:x val="-0.20817161781526144"/>
                  <c:y val="0.1262274488753174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016049042862829"/>
                      <c:h val="0.120041667537490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7D8-4023-ABA6-E97E389F742E}"/>
                </c:ext>
              </c:extLst>
            </c:dLbl>
            <c:dLbl>
              <c:idx val="3"/>
              <c:layout>
                <c:manualLayout>
                  <c:x val="-2.6921019331517426E-2"/>
                  <c:y val="-2.046444784462892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7D8-4023-ABA6-E97E389F742E}"/>
                </c:ext>
              </c:extLst>
            </c:dLbl>
            <c:dLbl>
              <c:idx val="4"/>
              <c:layout>
                <c:manualLayout>
                  <c:x val="-1.4224341941963479E-2"/>
                  <c:y val="-6.6602060717126044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7D8-4023-ABA6-E97E389F742E}"/>
                </c:ext>
              </c:extLst>
            </c:dLbl>
            <c:dLbl>
              <c:idx val="5"/>
              <c:layout>
                <c:manualLayout>
                  <c:x val="-2.449089787102746E-2"/>
                  <c:y val="-1.787101852703969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7D8-4023-ABA6-E97E389F742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ja, habe daran teilgenommen</c:v>
                </c:pt>
                <c:pt idx="1">
                  <c:v>ja, habe aber nicht teilgenommen</c:v>
                </c:pt>
                <c:pt idx="2">
                  <c:v>nein</c:v>
                </c:pt>
                <c:pt idx="3">
                  <c:v>weiß nicht</c:v>
                </c:pt>
                <c:pt idx="4">
                  <c:v>keine Angabe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5"/>
                <c:pt idx="0">
                  <c:v>8.6999999999999993</c:v>
                </c:pt>
                <c:pt idx="1">
                  <c:v>6.6</c:v>
                </c:pt>
                <c:pt idx="2">
                  <c:v>54.4</c:v>
                </c:pt>
                <c:pt idx="3">
                  <c:v>26</c:v>
                </c:pt>
                <c:pt idx="4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7D8-4023-ABA6-E97E389F742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77D8-4023-ABA6-E97E389F74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77D8-4023-ABA6-E97E389F74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77D8-4023-ABA6-E97E389F74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77D8-4023-ABA6-E97E389F742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77D8-4023-ABA6-E97E389F742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77D8-4023-ABA6-E97E389F742E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77D8-4023-ABA6-E97E389F742E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77D8-4023-ABA6-E97E389F742E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77D8-4023-ABA6-E97E389F742E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77D8-4023-ABA6-E97E389F742E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77D8-4023-ABA6-E97E389F742E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77D8-4023-ABA6-E97E389F742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ja, habe daran teilgenommen</c:v>
                </c:pt>
                <c:pt idx="1">
                  <c:v>ja, habe aber nicht teilgenommen</c:v>
                </c:pt>
                <c:pt idx="2">
                  <c:v>nein</c:v>
                </c:pt>
                <c:pt idx="3">
                  <c:v>weiß nicht</c:v>
                </c:pt>
                <c:pt idx="4">
                  <c:v>keine Angabe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19-77D8-4023-ABA6-E97E389F742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77D8-4023-ABA6-E97E389F74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77D8-4023-ABA6-E97E389F74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77D8-4023-ABA6-E97E389F74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77D8-4023-ABA6-E97E389F742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77D8-4023-ABA6-E97E389F742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77D8-4023-ABA6-E97E389F742E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77D8-4023-ABA6-E97E389F742E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77D8-4023-ABA6-E97E389F742E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77D8-4023-ABA6-E97E389F742E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77D8-4023-ABA6-E97E389F742E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77D8-4023-ABA6-E97E389F742E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77D8-4023-ABA6-E97E389F742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ja, habe daran teilgenommen</c:v>
                </c:pt>
                <c:pt idx="1">
                  <c:v>ja, habe aber nicht teilgenommen</c:v>
                </c:pt>
                <c:pt idx="2">
                  <c:v>nein</c:v>
                </c:pt>
                <c:pt idx="3">
                  <c:v>weiß nicht</c:v>
                </c:pt>
                <c:pt idx="4">
                  <c:v>keine Angabe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26-77D8-4023-ABA6-E97E389F742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77D8-4023-ABA6-E97E389F74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77D8-4023-ABA6-E97E389F74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77D8-4023-ABA6-E97E389F74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77D8-4023-ABA6-E97E389F742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77D8-4023-ABA6-E97E389F742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77D8-4023-ABA6-E97E389F742E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77D8-4023-ABA6-E97E389F742E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77D8-4023-ABA6-E97E389F742E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77D8-4023-ABA6-E97E389F742E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77D8-4023-ABA6-E97E389F742E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77D8-4023-ABA6-E97E389F742E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77D8-4023-ABA6-E97E389F742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ja, habe daran teilgenommen</c:v>
                </c:pt>
                <c:pt idx="1">
                  <c:v>ja, habe aber nicht teilgenommen</c:v>
                </c:pt>
                <c:pt idx="2">
                  <c:v>nein</c:v>
                </c:pt>
                <c:pt idx="3">
                  <c:v>weiß nicht</c:v>
                </c:pt>
                <c:pt idx="4">
                  <c:v>keine Angabe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33-77D8-4023-ABA6-E97E389F742E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00CC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77D8-4023-ABA6-E97E389F742E}"/>
              </c:ext>
            </c:extLst>
          </c:dPt>
          <c:dPt>
            <c:idx val="1"/>
            <c:bubble3D val="0"/>
            <c:spPr>
              <a:solidFill>
                <a:srgbClr val="6CCE78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77D8-4023-ABA6-E97E389F742E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77D8-4023-ABA6-E97E389F742E}"/>
              </c:ext>
            </c:extLst>
          </c:dPt>
          <c:dPt>
            <c:idx val="3"/>
            <c:bubble3D val="0"/>
            <c:spPr>
              <a:solidFill>
                <a:srgbClr val="B2B2B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77D8-4023-ABA6-E97E389F742E}"/>
              </c:ext>
            </c:extLst>
          </c:dPt>
          <c:dPt>
            <c:idx val="4"/>
            <c:bubble3D val="0"/>
            <c:spPr>
              <a:solidFill>
                <a:srgbClr val="B2B2B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77D8-4023-ABA6-E97E389F742E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77D8-4023-ABA6-E97E389F742E}"/>
              </c:ext>
            </c:extLst>
          </c:dPt>
          <c:dLbls>
            <c:dLbl>
              <c:idx val="0"/>
              <c:layout>
                <c:manualLayout>
                  <c:x val="0.16857113686987049"/>
                  <c:y val="0.19625624655566326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348949383735183"/>
                      <c:h val="0.154120664260626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7D8-4023-ABA6-E97E389F742E}"/>
                </c:ext>
              </c:extLst>
            </c:dLbl>
            <c:dLbl>
              <c:idx val="1"/>
              <c:layout>
                <c:manualLayout>
                  <c:x val="-0.21632247391895634"/>
                  <c:y val="-0.15239505841485165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299129669736327"/>
                      <c:h val="0.156606361669385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7D8-4023-ABA6-E97E389F742E}"/>
                </c:ext>
              </c:extLst>
            </c:dLbl>
            <c:dLbl>
              <c:idx val="2"/>
              <c:layout>
                <c:manualLayout>
                  <c:x val="0.13346885546268553"/>
                  <c:y val="-0.23369433099292611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016049042862829"/>
                      <c:h val="0.120041667537490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7D8-4023-ABA6-E97E389F742E}"/>
                </c:ext>
              </c:extLst>
            </c:dLbl>
            <c:dLbl>
              <c:idx val="3"/>
              <c:layout>
                <c:manualLayout>
                  <c:x val="-2.6921019331517426E-2"/>
                  <c:y val="-2.046444784462892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7D8-4023-ABA6-E97E389F742E}"/>
                </c:ext>
              </c:extLst>
            </c:dLbl>
            <c:dLbl>
              <c:idx val="4"/>
              <c:layout>
                <c:manualLayout>
                  <c:x val="-1.4224341941963479E-2"/>
                  <c:y val="-6.6602060717126044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7D8-4023-ABA6-E97E389F742E}"/>
                </c:ext>
              </c:extLst>
            </c:dLbl>
            <c:dLbl>
              <c:idx val="5"/>
              <c:layout>
                <c:manualLayout>
                  <c:x val="-2.449089787102746E-2"/>
                  <c:y val="-1.787101852703969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7D8-4023-ABA6-E97E389F742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ja, ganz sicher</c:v>
                </c:pt>
                <c:pt idx="1">
                  <c:v>ja, wahrscheinlich schon</c:v>
                </c:pt>
                <c:pt idx="2">
                  <c:v>nein, nicht notwendig</c:v>
                </c:pt>
                <c:pt idx="3">
                  <c:v>keine Angabe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4"/>
                <c:pt idx="0">
                  <c:v>41.5</c:v>
                </c:pt>
                <c:pt idx="1">
                  <c:v>35.200000000000003</c:v>
                </c:pt>
                <c:pt idx="2">
                  <c:v>18.8</c:v>
                </c:pt>
                <c:pt idx="3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7D8-4023-ABA6-E97E389F742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77D8-4023-ABA6-E97E389F74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77D8-4023-ABA6-E97E389F74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77D8-4023-ABA6-E97E389F74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77D8-4023-ABA6-E97E389F742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77D8-4023-ABA6-E97E389F742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77D8-4023-ABA6-E97E389F742E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77D8-4023-ABA6-E97E389F742E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77D8-4023-ABA6-E97E389F742E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77D8-4023-ABA6-E97E389F742E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77D8-4023-ABA6-E97E389F742E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77D8-4023-ABA6-E97E389F742E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77D8-4023-ABA6-E97E389F742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ja, ganz sicher</c:v>
                </c:pt>
                <c:pt idx="1">
                  <c:v>ja, wahrscheinlich schon</c:v>
                </c:pt>
                <c:pt idx="2">
                  <c:v>nein, nicht notwendig</c:v>
                </c:pt>
                <c:pt idx="3">
                  <c:v>keine Angabe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19-77D8-4023-ABA6-E97E389F742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77D8-4023-ABA6-E97E389F74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77D8-4023-ABA6-E97E389F74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77D8-4023-ABA6-E97E389F74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77D8-4023-ABA6-E97E389F742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77D8-4023-ABA6-E97E389F742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77D8-4023-ABA6-E97E389F742E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77D8-4023-ABA6-E97E389F742E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77D8-4023-ABA6-E97E389F742E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77D8-4023-ABA6-E97E389F742E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77D8-4023-ABA6-E97E389F742E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77D8-4023-ABA6-E97E389F742E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77D8-4023-ABA6-E97E389F742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ja, ganz sicher</c:v>
                </c:pt>
                <c:pt idx="1">
                  <c:v>ja, wahrscheinlich schon</c:v>
                </c:pt>
                <c:pt idx="2">
                  <c:v>nein, nicht notwendig</c:v>
                </c:pt>
                <c:pt idx="3">
                  <c:v>keine Angabe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26-77D8-4023-ABA6-E97E389F742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77D8-4023-ABA6-E97E389F74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77D8-4023-ABA6-E97E389F74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77D8-4023-ABA6-E97E389F74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77D8-4023-ABA6-E97E389F742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77D8-4023-ABA6-E97E389F742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77D8-4023-ABA6-E97E389F742E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77D8-4023-ABA6-E97E389F742E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77D8-4023-ABA6-E97E389F742E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77D8-4023-ABA6-E97E389F742E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77D8-4023-ABA6-E97E389F742E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77D8-4023-ABA6-E97E389F742E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77D8-4023-ABA6-E97E389F742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ja, ganz sicher</c:v>
                </c:pt>
                <c:pt idx="1">
                  <c:v>ja, wahrscheinlich schon</c:v>
                </c:pt>
                <c:pt idx="2">
                  <c:v>nein, nicht notwendig</c:v>
                </c:pt>
                <c:pt idx="3">
                  <c:v>keine Angabe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33-77D8-4023-ABA6-E97E389F742E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00CC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77D8-4023-ABA6-E97E389F742E}"/>
              </c:ext>
            </c:extLst>
          </c:dPt>
          <c:dPt>
            <c:idx val="1"/>
            <c:bubble3D val="0"/>
            <c:spPr>
              <a:solidFill>
                <a:srgbClr val="FF535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77D8-4023-ABA6-E97E389F742E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77D8-4023-ABA6-E97E389F742E}"/>
              </c:ext>
            </c:extLst>
          </c:dPt>
          <c:dPt>
            <c:idx val="3"/>
            <c:bubble3D val="0"/>
            <c:spPr>
              <a:solidFill>
                <a:srgbClr val="B2B2B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77D8-4023-ABA6-E97E389F742E}"/>
              </c:ext>
            </c:extLst>
          </c:dPt>
          <c:dPt>
            <c:idx val="4"/>
            <c:bubble3D val="0"/>
            <c:spPr>
              <a:solidFill>
                <a:srgbClr val="B2B2B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77D8-4023-ABA6-E97E389F742E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77D8-4023-ABA6-E97E389F742E}"/>
              </c:ext>
            </c:extLst>
          </c:dPt>
          <c:dLbls>
            <c:dLbl>
              <c:idx val="0"/>
              <c:layout>
                <c:manualLayout>
                  <c:x val="-0.11207170190704552"/>
                  <c:y val="0.21371855272406479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348949383735183"/>
                      <c:h val="0.154120664260626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7D8-4023-ABA6-E97E389F742E}"/>
                </c:ext>
              </c:extLst>
            </c:dLbl>
            <c:dLbl>
              <c:idx val="1"/>
              <c:layout>
                <c:manualLayout>
                  <c:x val="-5.7509084533569899E-2"/>
                  <c:y val="-0.25716889542526089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299129669736327"/>
                      <c:h val="0.156606361669385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7D8-4023-ABA6-E97E389F742E}"/>
                </c:ext>
              </c:extLst>
            </c:dLbl>
            <c:dLbl>
              <c:idx val="2"/>
              <c:layout>
                <c:manualLayout>
                  <c:x val="-3.2598627979763841E-4"/>
                  <c:y val="-1.8907965121587149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79337865850221"/>
                      <c:h val="0.165443663575334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7D8-4023-ABA6-E97E389F742E}"/>
                </c:ext>
              </c:extLst>
            </c:dLbl>
            <c:dLbl>
              <c:idx val="3"/>
              <c:layout>
                <c:manualLayout>
                  <c:x val="-2.6921019331517426E-2"/>
                  <c:y val="-2.046444784462892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7D8-4023-ABA6-E97E389F742E}"/>
                </c:ext>
              </c:extLst>
            </c:dLbl>
            <c:dLbl>
              <c:idx val="4"/>
              <c:layout>
                <c:manualLayout>
                  <c:x val="-1.4224341941963479E-2"/>
                  <c:y val="-6.6602060717126044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7D8-4023-ABA6-E97E389F742E}"/>
                </c:ext>
              </c:extLst>
            </c:dLbl>
            <c:dLbl>
              <c:idx val="5"/>
              <c:layout>
                <c:manualLayout>
                  <c:x val="-2.449089787102746E-2"/>
                  <c:y val="-1.787101852703969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7D8-4023-ABA6-E97E389F742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gut verständlich, man kennt sich aus</c:v>
                </c:pt>
                <c:pt idx="1">
                  <c:v>eher verwirrend, man bräuchte mehr Erklärung</c:v>
                </c:pt>
                <c:pt idx="2">
                  <c:v>habe seit Einzug noch keine erhalten</c:v>
                </c:pt>
                <c:pt idx="3">
                  <c:v>keine Angabe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4"/>
                <c:pt idx="0">
                  <c:v>60.7</c:v>
                </c:pt>
                <c:pt idx="1">
                  <c:v>30.6</c:v>
                </c:pt>
                <c:pt idx="2">
                  <c:v>3.3</c:v>
                </c:pt>
                <c:pt idx="3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7D8-4023-ABA6-E97E389F742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77D8-4023-ABA6-E97E389F74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77D8-4023-ABA6-E97E389F74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77D8-4023-ABA6-E97E389F74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77D8-4023-ABA6-E97E389F742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77D8-4023-ABA6-E97E389F742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77D8-4023-ABA6-E97E389F742E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77D8-4023-ABA6-E97E389F742E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77D8-4023-ABA6-E97E389F742E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77D8-4023-ABA6-E97E389F742E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77D8-4023-ABA6-E97E389F742E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77D8-4023-ABA6-E97E389F742E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77D8-4023-ABA6-E97E389F742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gut verständlich, man kennt sich aus</c:v>
                </c:pt>
                <c:pt idx="1">
                  <c:v>eher verwirrend, man bräuchte mehr Erklärung</c:v>
                </c:pt>
                <c:pt idx="2">
                  <c:v>habe seit Einzug noch keine erhalten</c:v>
                </c:pt>
                <c:pt idx="3">
                  <c:v>keine Angabe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19-77D8-4023-ABA6-E97E389F742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77D8-4023-ABA6-E97E389F74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77D8-4023-ABA6-E97E389F74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77D8-4023-ABA6-E97E389F74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77D8-4023-ABA6-E97E389F742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77D8-4023-ABA6-E97E389F742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77D8-4023-ABA6-E97E389F742E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77D8-4023-ABA6-E97E389F742E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77D8-4023-ABA6-E97E389F742E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77D8-4023-ABA6-E97E389F742E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77D8-4023-ABA6-E97E389F742E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77D8-4023-ABA6-E97E389F742E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77D8-4023-ABA6-E97E389F742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gut verständlich, man kennt sich aus</c:v>
                </c:pt>
                <c:pt idx="1">
                  <c:v>eher verwirrend, man bräuchte mehr Erklärung</c:v>
                </c:pt>
                <c:pt idx="2">
                  <c:v>habe seit Einzug noch keine erhalten</c:v>
                </c:pt>
                <c:pt idx="3">
                  <c:v>keine Angabe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26-77D8-4023-ABA6-E97E389F742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77D8-4023-ABA6-E97E389F74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77D8-4023-ABA6-E97E389F74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77D8-4023-ABA6-E97E389F74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77D8-4023-ABA6-E97E389F742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77D8-4023-ABA6-E97E389F742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77D8-4023-ABA6-E97E389F742E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77D8-4023-ABA6-E97E389F742E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77D8-4023-ABA6-E97E389F742E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77D8-4023-ABA6-E97E389F742E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77D8-4023-ABA6-E97E389F742E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77D8-4023-ABA6-E97E389F742E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77D8-4023-ABA6-E97E389F742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gut verständlich, man kennt sich aus</c:v>
                </c:pt>
                <c:pt idx="1">
                  <c:v>eher verwirrend, man bräuchte mehr Erklärung</c:v>
                </c:pt>
                <c:pt idx="2">
                  <c:v>habe seit Einzug noch keine erhalten</c:v>
                </c:pt>
                <c:pt idx="3">
                  <c:v>keine Angabe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33-77D8-4023-ABA6-E97E389F742E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00CC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2A21-4243-9CDB-6532F0783261}"/>
              </c:ext>
            </c:extLst>
          </c:dPt>
          <c:dPt>
            <c:idx val="1"/>
            <c:bubble3D val="0"/>
            <c:spPr>
              <a:solidFill>
                <a:srgbClr val="6CCE78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2A21-4243-9CDB-6532F0783261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2A21-4243-9CDB-6532F0783261}"/>
              </c:ext>
            </c:extLst>
          </c:dPt>
          <c:dPt>
            <c:idx val="3"/>
            <c:bubble3D val="0"/>
            <c:spPr>
              <a:solidFill>
                <a:srgbClr val="FF535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2A21-4243-9CDB-6532F0783261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2A21-4243-9CDB-6532F0783261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2A21-4243-9CDB-6532F0783261}"/>
              </c:ext>
            </c:extLst>
          </c:dPt>
          <c:dLbls>
            <c:dLbl>
              <c:idx val="0"/>
              <c:layout>
                <c:manualLayout>
                  <c:x val="0.19198887432637921"/>
                  <c:y val="0.2032411690230238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348949383735183"/>
                      <c:h val="0.154120664260626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A21-4243-9CDB-6532F0783261}"/>
                </c:ext>
              </c:extLst>
            </c:dLbl>
            <c:dLbl>
              <c:idx val="1"/>
              <c:layout>
                <c:manualLayout>
                  <c:x val="-0.19416876839025987"/>
                  <c:y val="6.635676343992581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600735670350614"/>
                      <c:h val="0.156606361669385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A21-4243-9CDB-6532F0783261}"/>
                </c:ext>
              </c:extLst>
            </c:dLbl>
            <c:dLbl>
              <c:idx val="2"/>
              <c:layout>
                <c:manualLayout>
                  <c:x val="-7.9772936766370275E-2"/>
                  <c:y val="-0.2392704440980705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016049042862829"/>
                      <c:h val="0.120041667537490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A21-4243-9CDB-6532F0783261}"/>
                </c:ext>
              </c:extLst>
            </c:dLbl>
            <c:dLbl>
              <c:idx val="3"/>
              <c:layout>
                <c:manualLayout>
                  <c:x val="-5.1657605116015026E-3"/>
                  <c:y val="2.493754819321492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A21-4243-9CDB-6532F0783261}"/>
                </c:ext>
              </c:extLst>
            </c:dLbl>
            <c:dLbl>
              <c:idx val="4"/>
              <c:layout>
                <c:manualLayout>
                  <c:x val="-5.1208241003057438E-2"/>
                  <c:y val="-1.072261111622381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A21-4243-9CDB-6532F0783261}"/>
                </c:ext>
              </c:extLst>
            </c:dLbl>
            <c:dLbl>
              <c:idx val="5"/>
              <c:layout>
                <c:manualLayout>
                  <c:x val="-4.911121202658116E-3"/>
                  <c:y val="-5.9780623935074322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970198207537973"/>
                      <c:h val="0.118866055586782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2A21-4243-9CDB-6532F0783261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sehr zufrieden</c:v>
                </c:pt>
                <c:pt idx="1">
                  <c:v>eher zufrieden</c:v>
                </c:pt>
                <c:pt idx="2">
                  <c:v>teils/teils</c:v>
                </c:pt>
                <c:pt idx="3">
                  <c:v>eher nicht</c:v>
                </c:pt>
                <c:pt idx="4">
                  <c:v>überhaupt nicht</c:v>
                </c:pt>
                <c:pt idx="5">
                  <c:v>weiß nicht mehr/k.A.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6"/>
                <c:pt idx="0">
                  <c:v>36</c:v>
                </c:pt>
                <c:pt idx="1">
                  <c:v>28.8</c:v>
                </c:pt>
                <c:pt idx="2">
                  <c:v>20.100000000000001</c:v>
                </c:pt>
                <c:pt idx="3">
                  <c:v>5.9</c:v>
                </c:pt>
                <c:pt idx="4">
                  <c:v>5.2</c:v>
                </c:pt>
                <c:pt idx="5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A21-4243-9CDB-6532F078326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2A21-4243-9CDB-6532F078326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2A21-4243-9CDB-6532F078326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2A21-4243-9CDB-6532F078326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2A21-4243-9CDB-6532F078326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2A21-4243-9CDB-6532F078326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2A21-4243-9CDB-6532F0783261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2A21-4243-9CDB-6532F0783261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2A21-4243-9CDB-6532F0783261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2A21-4243-9CDB-6532F0783261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2A21-4243-9CDB-6532F0783261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2A21-4243-9CDB-6532F0783261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2A21-4243-9CDB-6532F0783261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sehr zufrieden</c:v>
                </c:pt>
                <c:pt idx="1">
                  <c:v>eher zufrieden</c:v>
                </c:pt>
                <c:pt idx="2">
                  <c:v>teils/teils</c:v>
                </c:pt>
                <c:pt idx="3">
                  <c:v>eher nicht</c:v>
                </c:pt>
                <c:pt idx="4">
                  <c:v>überhaupt nicht</c:v>
                </c:pt>
                <c:pt idx="5">
                  <c:v>weiß nicht mehr/k.A.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19-2A21-4243-9CDB-6532F078326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2A21-4243-9CDB-6532F078326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2A21-4243-9CDB-6532F078326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2A21-4243-9CDB-6532F078326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2A21-4243-9CDB-6532F078326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2A21-4243-9CDB-6532F078326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2A21-4243-9CDB-6532F0783261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2A21-4243-9CDB-6532F0783261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2A21-4243-9CDB-6532F0783261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2A21-4243-9CDB-6532F0783261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2A21-4243-9CDB-6532F0783261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2A21-4243-9CDB-6532F0783261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2A21-4243-9CDB-6532F0783261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sehr zufrieden</c:v>
                </c:pt>
                <c:pt idx="1">
                  <c:v>eher zufrieden</c:v>
                </c:pt>
                <c:pt idx="2">
                  <c:v>teils/teils</c:v>
                </c:pt>
                <c:pt idx="3">
                  <c:v>eher nicht</c:v>
                </c:pt>
                <c:pt idx="4">
                  <c:v>überhaupt nicht</c:v>
                </c:pt>
                <c:pt idx="5">
                  <c:v>weiß nicht mehr/k.A.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26-2A21-4243-9CDB-6532F078326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2A21-4243-9CDB-6532F078326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2A21-4243-9CDB-6532F078326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2A21-4243-9CDB-6532F078326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2A21-4243-9CDB-6532F078326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2A21-4243-9CDB-6532F078326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2A21-4243-9CDB-6532F0783261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2A21-4243-9CDB-6532F0783261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2A21-4243-9CDB-6532F0783261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2A21-4243-9CDB-6532F0783261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2A21-4243-9CDB-6532F0783261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2A21-4243-9CDB-6532F0783261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2A21-4243-9CDB-6532F0783261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sehr zufrieden</c:v>
                </c:pt>
                <c:pt idx="1">
                  <c:v>eher zufrieden</c:v>
                </c:pt>
                <c:pt idx="2">
                  <c:v>teils/teils</c:v>
                </c:pt>
                <c:pt idx="3">
                  <c:v>eher nicht</c:v>
                </c:pt>
                <c:pt idx="4">
                  <c:v>überhaupt nicht</c:v>
                </c:pt>
                <c:pt idx="5">
                  <c:v>weiß nicht mehr/k.A.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33-2A21-4243-9CDB-6532F0783261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00CC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2A21-4243-9CDB-6532F0783261}"/>
              </c:ext>
            </c:extLst>
          </c:dPt>
          <c:dPt>
            <c:idx val="1"/>
            <c:bubble3D val="0"/>
            <c:spPr>
              <a:solidFill>
                <a:srgbClr val="6CCE78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2A21-4243-9CDB-6532F0783261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2A21-4243-9CDB-6532F0783261}"/>
              </c:ext>
            </c:extLst>
          </c:dPt>
          <c:dPt>
            <c:idx val="3"/>
            <c:bubble3D val="0"/>
            <c:spPr>
              <a:solidFill>
                <a:srgbClr val="FF535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2A21-4243-9CDB-6532F0783261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2A21-4243-9CDB-6532F0783261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2A21-4243-9CDB-6532F0783261}"/>
              </c:ext>
            </c:extLst>
          </c:dPt>
          <c:dLbls>
            <c:dLbl>
              <c:idx val="0"/>
              <c:layout>
                <c:manualLayout>
                  <c:x val="0.19198887432637921"/>
                  <c:y val="0.2032411690230238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348949383735183"/>
                      <c:h val="0.154120664260626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A21-4243-9CDB-6532F0783261}"/>
                </c:ext>
              </c:extLst>
            </c:dLbl>
            <c:dLbl>
              <c:idx val="1"/>
              <c:layout>
                <c:manualLayout>
                  <c:x val="-0.19416876839025987"/>
                  <c:y val="6.635676343992581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600735670350614"/>
                      <c:h val="0.156606361669385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A21-4243-9CDB-6532F0783261}"/>
                </c:ext>
              </c:extLst>
            </c:dLbl>
            <c:dLbl>
              <c:idx val="2"/>
              <c:layout>
                <c:manualLayout>
                  <c:x val="-7.9805826606475973E-3"/>
                  <c:y val="-0.2532402890327917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016049042862829"/>
                      <c:h val="0.120041667537490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A21-4243-9CDB-6532F0783261}"/>
                </c:ext>
              </c:extLst>
            </c:dLbl>
            <c:dLbl>
              <c:idx val="3"/>
              <c:layout>
                <c:manualLayout>
                  <c:x val="-5.1657605116015026E-3"/>
                  <c:y val="2.493754819321492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A21-4243-9CDB-6532F0783261}"/>
                </c:ext>
              </c:extLst>
            </c:dLbl>
            <c:dLbl>
              <c:idx val="4"/>
              <c:layout>
                <c:manualLayout>
                  <c:x val="-5.1208241003057438E-2"/>
                  <c:y val="-1.072261111622381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A21-4243-9CDB-6532F0783261}"/>
                </c:ext>
              </c:extLst>
            </c:dLbl>
            <c:dLbl>
              <c:idx val="5"/>
              <c:layout>
                <c:manualLayout>
                  <c:x val="-1.9051953784978235E-2"/>
                  <c:y val="-5.9780623935074384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096278326160665"/>
                      <c:h val="8.394144324997990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2A21-4243-9CDB-6532F0783261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voll und ganz</c:v>
                </c:pt>
                <c:pt idx="1">
                  <c:v>eher schon</c:v>
                </c:pt>
                <c:pt idx="2">
                  <c:v>teils/teils</c:v>
                </c:pt>
                <c:pt idx="3">
                  <c:v>eher nicht</c:v>
                </c:pt>
                <c:pt idx="4">
                  <c:v>überhaupt nicht</c:v>
                </c:pt>
                <c:pt idx="5">
                  <c:v>k.A.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6"/>
                <c:pt idx="0">
                  <c:v>32.5</c:v>
                </c:pt>
                <c:pt idx="1">
                  <c:v>33.6</c:v>
                </c:pt>
                <c:pt idx="2">
                  <c:v>21.8</c:v>
                </c:pt>
                <c:pt idx="3">
                  <c:v>7</c:v>
                </c:pt>
                <c:pt idx="4">
                  <c:v>1.5</c:v>
                </c:pt>
                <c:pt idx="5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A21-4243-9CDB-6532F078326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2A21-4243-9CDB-6532F078326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2A21-4243-9CDB-6532F078326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2A21-4243-9CDB-6532F078326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2A21-4243-9CDB-6532F078326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2A21-4243-9CDB-6532F078326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2A21-4243-9CDB-6532F0783261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2A21-4243-9CDB-6532F0783261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2A21-4243-9CDB-6532F0783261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2A21-4243-9CDB-6532F0783261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2A21-4243-9CDB-6532F0783261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2A21-4243-9CDB-6532F0783261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2A21-4243-9CDB-6532F0783261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voll und ganz</c:v>
                </c:pt>
                <c:pt idx="1">
                  <c:v>eher schon</c:v>
                </c:pt>
                <c:pt idx="2">
                  <c:v>teils/teils</c:v>
                </c:pt>
                <c:pt idx="3">
                  <c:v>eher nicht</c:v>
                </c:pt>
                <c:pt idx="4">
                  <c:v>überhaupt nicht</c:v>
                </c:pt>
                <c:pt idx="5">
                  <c:v>k.A.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19-2A21-4243-9CDB-6532F078326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2A21-4243-9CDB-6532F078326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2A21-4243-9CDB-6532F078326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2A21-4243-9CDB-6532F078326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2A21-4243-9CDB-6532F078326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2A21-4243-9CDB-6532F078326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2A21-4243-9CDB-6532F0783261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2A21-4243-9CDB-6532F0783261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2A21-4243-9CDB-6532F0783261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2A21-4243-9CDB-6532F0783261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2A21-4243-9CDB-6532F0783261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2A21-4243-9CDB-6532F0783261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2A21-4243-9CDB-6532F0783261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voll und ganz</c:v>
                </c:pt>
                <c:pt idx="1">
                  <c:v>eher schon</c:v>
                </c:pt>
                <c:pt idx="2">
                  <c:v>teils/teils</c:v>
                </c:pt>
                <c:pt idx="3">
                  <c:v>eher nicht</c:v>
                </c:pt>
                <c:pt idx="4">
                  <c:v>überhaupt nicht</c:v>
                </c:pt>
                <c:pt idx="5">
                  <c:v>k.A.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26-2A21-4243-9CDB-6532F078326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2A21-4243-9CDB-6532F078326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2A21-4243-9CDB-6532F078326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2A21-4243-9CDB-6532F078326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2A21-4243-9CDB-6532F078326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2A21-4243-9CDB-6532F078326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2A21-4243-9CDB-6532F0783261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2A21-4243-9CDB-6532F0783261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2A21-4243-9CDB-6532F0783261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2A21-4243-9CDB-6532F0783261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2A21-4243-9CDB-6532F0783261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2A21-4243-9CDB-6532F0783261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2A21-4243-9CDB-6532F0783261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voll und ganz</c:v>
                </c:pt>
                <c:pt idx="1">
                  <c:v>eher schon</c:v>
                </c:pt>
                <c:pt idx="2">
                  <c:v>teils/teils</c:v>
                </c:pt>
                <c:pt idx="3">
                  <c:v>eher nicht</c:v>
                </c:pt>
                <c:pt idx="4">
                  <c:v>überhaupt nicht</c:v>
                </c:pt>
                <c:pt idx="5">
                  <c:v>k.A.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33-2A21-4243-9CDB-6532F0783261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FF5353"/>
            </a:solidFill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00CC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321C-4E9B-AF1D-693D2852C366}"/>
              </c:ext>
            </c:extLst>
          </c:dPt>
          <c:dPt>
            <c:idx val="1"/>
            <c:bubble3D val="0"/>
            <c:spPr>
              <a:solidFill>
                <a:srgbClr val="FF535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321C-4E9B-AF1D-693D2852C366}"/>
              </c:ext>
            </c:extLst>
          </c:dPt>
          <c:dPt>
            <c:idx val="2"/>
            <c:bubble3D val="0"/>
            <c:spPr>
              <a:solidFill>
                <a:srgbClr val="B2B2B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321C-4E9B-AF1D-693D2852C366}"/>
              </c:ext>
            </c:extLst>
          </c:dPt>
          <c:dPt>
            <c:idx val="3"/>
            <c:bubble3D val="0"/>
            <c:spPr>
              <a:solidFill>
                <a:srgbClr val="FF535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321C-4E9B-AF1D-693D2852C366}"/>
              </c:ext>
            </c:extLst>
          </c:dPt>
          <c:dPt>
            <c:idx val="4"/>
            <c:bubble3D val="0"/>
            <c:spPr>
              <a:solidFill>
                <a:srgbClr val="FF535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321C-4E9B-AF1D-693D2852C366}"/>
              </c:ext>
            </c:extLst>
          </c:dPt>
          <c:dPt>
            <c:idx val="5"/>
            <c:bubble3D val="0"/>
            <c:spPr>
              <a:solidFill>
                <a:srgbClr val="FF535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321C-4E9B-AF1D-693D2852C366}"/>
              </c:ext>
            </c:extLst>
          </c:dPt>
          <c:dLbls>
            <c:dLbl>
              <c:idx val="0"/>
              <c:layout>
                <c:manualLayout>
                  <c:x val="-0.15362472300917235"/>
                  <c:y val="0.13939394451090956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21C-4E9B-AF1D-693D2852C366}"/>
                </c:ext>
              </c:extLst>
            </c:dLbl>
            <c:dLbl>
              <c:idx val="1"/>
              <c:layout>
                <c:manualLayout>
                  <c:x val="8.6831365179097272E-2"/>
                  <c:y val="-0.22497079425279301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21C-4E9B-AF1D-693D2852C366}"/>
                </c:ext>
              </c:extLst>
            </c:dLbl>
            <c:dLbl>
              <c:idx val="2"/>
              <c:layout>
                <c:manualLayout>
                  <c:x val="-1.7490217665703647E-2"/>
                  <c:y val="-6.4335666697342905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21C-4E9B-AF1D-693D2852C366}"/>
                </c:ext>
              </c:extLst>
            </c:dLbl>
            <c:dLbl>
              <c:idx val="3"/>
              <c:layout>
                <c:manualLayout>
                  <c:x val="8.9057810440099864E-3"/>
                  <c:y val="1.429681482163175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21C-4E9B-AF1D-693D2852C366}"/>
                </c:ext>
              </c:extLst>
            </c:dLbl>
            <c:dLbl>
              <c:idx val="4"/>
              <c:layout>
                <c:manualLayout>
                  <c:x val="-5.1208241003057438E-2"/>
                  <c:y val="-1.072261111622381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21C-4E9B-AF1D-693D2852C366}"/>
                </c:ext>
              </c:extLst>
            </c:dLbl>
            <c:dLbl>
              <c:idx val="5"/>
              <c:layout>
                <c:manualLayout>
                  <c:x val="-2.449089787102746E-2"/>
                  <c:y val="-1.787101852703969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21C-4E9B-AF1D-693D2852C366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keine Angabe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3"/>
                <c:pt idx="0">
                  <c:v>76</c:v>
                </c:pt>
                <c:pt idx="1">
                  <c:v>17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21C-4E9B-AF1D-693D2852C3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321C-4E9B-AF1D-693D2852C36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321C-4E9B-AF1D-693D2852C36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321C-4E9B-AF1D-693D2852C36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321C-4E9B-AF1D-693D2852C36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321C-4E9B-AF1D-693D2852C36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321C-4E9B-AF1D-693D2852C366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321C-4E9B-AF1D-693D2852C366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321C-4E9B-AF1D-693D2852C366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321C-4E9B-AF1D-693D2852C366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321C-4E9B-AF1D-693D2852C366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321C-4E9B-AF1D-693D2852C366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321C-4E9B-AF1D-693D2852C366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keine Angabe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19-321C-4E9B-AF1D-693D2852C36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321C-4E9B-AF1D-693D2852C36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321C-4E9B-AF1D-693D2852C36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321C-4E9B-AF1D-693D2852C36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321C-4E9B-AF1D-693D2852C36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321C-4E9B-AF1D-693D2852C36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321C-4E9B-AF1D-693D2852C366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321C-4E9B-AF1D-693D2852C366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321C-4E9B-AF1D-693D2852C366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321C-4E9B-AF1D-693D2852C366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321C-4E9B-AF1D-693D2852C366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321C-4E9B-AF1D-693D2852C366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321C-4E9B-AF1D-693D2852C366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keine Angabe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26-321C-4E9B-AF1D-693D2852C36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321C-4E9B-AF1D-693D2852C36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321C-4E9B-AF1D-693D2852C36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321C-4E9B-AF1D-693D2852C36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321C-4E9B-AF1D-693D2852C36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321C-4E9B-AF1D-693D2852C36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321C-4E9B-AF1D-693D2852C366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321C-4E9B-AF1D-693D2852C366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321C-4E9B-AF1D-693D2852C366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321C-4E9B-AF1D-693D2852C366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321C-4E9B-AF1D-693D2852C366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321C-4E9B-AF1D-693D2852C366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321C-4E9B-AF1D-693D2852C366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keine Angabe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33-321C-4E9B-AF1D-693D2852C366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00CC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2A21-4243-9CDB-6532F0783261}"/>
              </c:ext>
            </c:extLst>
          </c:dPt>
          <c:dPt>
            <c:idx val="1"/>
            <c:bubble3D val="0"/>
            <c:spPr>
              <a:solidFill>
                <a:srgbClr val="6CCE78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2A21-4243-9CDB-6532F0783261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2A21-4243-9CDB-6532F0783261}"/>
              </c:ext>
            </c:extLst>
          </c:dPt>
          <c:dPt>
            <c:idx val="3"/>
            <c:bubble3D val="0"/>
            <c:spPr>
              <a:solidFill>
                <a:srgbClr val="FF535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2A21-4243-9CDB-6532F0783261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2A21-4243-9CDB-6532F0783261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2A21-4243-9CDB-6532F0783261}"/>
              </c:ext>
            </c:extLst>
          </c:dPt>
          <c:dLbls>
            <c:dLbl>
              <c:idx val="0"/>
              <c:layout>
                <c:manualLayout>
                  <c:x val="0.19198887432637921"/>
                  <c:y val="0.2032411690230238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348949383735183"/>
                      <c:h val="0.154120664260626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A21-4243-9CDB-6532F0783261}"/>
                </c:ext>
              </c:extLst>
            </c:dLbl>
            <c:dLbl>
              <c:idx val="1"/>
              <c:layout>
                <c:manualLayout>
                  <c:x val="-0.19416876839025987"/>
                  <c:y val="6.635676343992581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600735670350614"/>
                      <c:h val="0.156606361669385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A21-4243-9CDB-6532F0783261}"/>
                </c:ext>
              </c:extLst>
            </c:dLbl>
            <c:dLbl>
              <c:idx val="2"/>
              <c:layout>
                <c:manualLayout>
                  <c:x val="-0.15591634263607615"/>
                  <c:y val="-0.165928758190784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016049042862829"/>
                      <c:h val="0.120041667537490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A21-4243-9CDB-6532F0783261}"/>
                </c:ext>
              </c:extLst>
            </c:dLbl>
            <c:dLbl>
              <c:idx val="3"/>
              <c:layout>
                <c:manualLayout>
                  <c:x val="1.2238446544331228E-2"/>
                  <c:y val="-9.9870641435881348E-3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A21-4243-9CDB-6532F0783261}"/>
                </c:ext>
              </c:extLst>
            </c:dLbl>
            <c:dLbl>
              <c:idx val="4"/>
              <c:layout>
                <c:manualLayout>
                  <c:x val="-5.1208241003057438E-2"/>
                  <c:y val="-1.072261111622381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A21-4243-9CDB-6532F0783261}"/>
                </c:ext>
              </c:extLst>
            </c:dLbl>
            <c:dLbl>
              <c:idx val="5"/>
              <c:layout>
                <c:manualLayout>
                  <c:x val="5.9664644768548832E-3"/>
                  <c:y val="-1.7871018527039702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970198207537973"/>
                      <c:h val="0.118866055586782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2A21-4243-9CDB-6532F0783261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sehr zufrieden</c:v>
                </c:pt>
                <c:pt idx="1">
                  <c:v>eher zufrieden</c:v>
                </c:pt>
                <c:pt idx="2">
                  <c:v>teils/teils</c:v>
                </c:pt>
                <c:pt idx="3">
                  <c:v>eher nicht</c:v>
                </c:pt>
                <c:pt idx="4">
                  <c:v>überhaupt nicht</c:v>
                </c:pt>
                <c:pt idx="5">
                  <c:v>weiß nicht mehr/k.A.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6"/>
                <c:pt idx="0">
                  <c:v>35.4</c:v>
                </c:pt>
                <c:pt idx="1">
                  <c:v>23.6</c:v>
                </c:pt>
                <c:pt idx="2">
                  <c:v>11.4</c:v>
                </c:pt>
                <c:pt idx="3">
                  <c:v>3.9</c:v>
                </c:pt>
                <c:pt idx="4">
                  <c:v>4.5999999999999996</c:v>
                </c:pt>
                <c:pt idx="5">
                  <c:v>21.2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A21-4243-9CDB-6532F078326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2A21-4243-9CDB-6532F078326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2A21-4243-9CDB-6532F078326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2A21-4243-9CDB-6532F078326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2A21-4243-9CDB-6532F078326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2A21-4243-9CDB-6532F078326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2A21-4243-9CDB-6532F0783261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2A21-4243-9CDB-6532F0783261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2A21-4243-9CDB-6532F0783261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2A21-4243-9CDB-6532F0783261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2A21-4243-9CDB-6532F0783261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2A21-4243-9CDB-6532F0783261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2A21-4243-9CDB-6532F0783261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sehr zufrieden</c:v>
                </c:pt>
                <c:pt idx="1">
                  <c:v>eher zufrieden</c:v>
                </c:pt>
                <c:pt idx="2">
                  <c:v>teils/teils</c:v>
                </c:pt>
                <c:pt idx="3">
                  <c:v>eher nicht</c:v>
                </c:pt>
                <c:pt idx="4">
                  <c:v>überhaupt nicht</c:v>
                </c:pt>
                <c:pt idx="5">
                  <c:v>weiß nicht mehr/k.A.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19-2A21-4243-9CDB-6532F078326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2A21-4243-9CDB-6532F078326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2A21-4243-9CDB-6532F078326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2A21-4243-9CDB-6532F078326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2A21-4243-9CDB-6532F078326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2A21-4243-9CDB-6532F078326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2A21-4243-9CDB-6532F0783261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2A21-4243-9CDB-6532F0783261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2A21-4243-9CDB-6532F0783261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2A21-4243-9CDB-6532F0783261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2A21-4243-9CDB-6532F0783261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2A21-4243-9CDB-6532F0783261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2A21-4243-9CDB-6532F0783261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sehr zufrieden</c:v>
                </c:pt>
                <c:pt idx="1">
                  <c:v>eher zufrieden</c:v>
                </c:pt>
                <c:pt idx="2">
                  <c:v>teils/teils</c:v>
                </c:pt>
                <c:pt idx="3">
                  <c:v>eher nicht</c:v>
                </c:pt>
                <c:pt idx="4">
                  <c:v>überhaupt nicht</c:v>
                </c:pt>
                <c:pt idx="5">
                  <c:v>weiß nicht mehr/k.A.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26-2A21-4243-9CDB-6532F078326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2A21-4243-9CDB-6532F078326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2A21-4243-9CDB-6532F078326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2A21-4243-9CDB-6532F078326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2A21-4243-9CDB-6532F078326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2A21-4243-9CDB-6532F078326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2A21-4243-9CDB-6532F0783261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2A21-4243-9CDB-6532F0783261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2A21-4243-9CDB-6532F0783261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2A21-4243-9CDB-6532F0783261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2A21-4243-9CDB-6532F0783261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2A21-4243-9CDB-6532F0783261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2A21-4243-9CDB-6532F0783261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sehr zufrieden</c:v>
                </c:pt>
                <c:pt idx="1">
                  <c:v>eher zufrieden</c:v>
                </c:pt>
                <c:pt idx="2">
                  <c:v>teils/teils</c:v>
                </c:pt>
                <c:pt idx="3">
                  <c:v>eher nicht</c:v>
                </c:pt>
                <c:pt idx="4">
                  <c:v>überhaupt nicht</c:v>
                </c:pt>
                <c:pt idx="5">
                  <c:v>weiß nicht mehr/k.A.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33-2A21-4243-9CDB-6532F0783261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00CC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C4D4-4569-8577-BBE022A628EE}"/>
              </c:ext>
            </c:extLst>
          </c:dPt>
          <c:dPt>
            <c:idx val="1"/>
            <c:bubble3D val="0"/>
            <c:spPr>
              <a:solidFill>
                <a:srgbClr val="6CCE78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C4D4-4569-8577-BBE022A628EE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C4D4-4569-8577-BBE022A628EE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C4D4-4569-8577-BBE022A628EE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C4D4-4569-8577-BBE022A628EE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C4D4-4569-8577-BBE022A628EE}"/>
              </c:ext>
            </c:extLst>
          </c:dPt>
          <c:dLbls>
            <c:dLbl>
              <c:idx val="0"/>
              <c:layout>
                <c:manualLayout>
                  <c:x val="0.21338199069514058"/>
                  <c:y val="0.23726864855080054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61237395639583"/>
                      <c:h val="0.2214535999420335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4D4-4569-8577-BBE022A628EE}"/>
                </c:ext>
              </c:extLst>
            </c:dLbl>
            <c:dLbl>
              <c:idx val="1"/>
              <c:layout>
                <c:manualLayout>
                  <c:x val="-0.21316716397113655"/>
                  <c:y val="-0.13666489855490321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866914687212444"/>
                      <c:h val="0.2418057361046485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4D4-4569-8577-BBE022A628EE}"/>
                </c:ext>
              </c:extLst>
            </c:dLbl>
            <c:dLbl>
              <c:idx val="2"/>
              <c:layout>
                <c:manualLayout>
                  <c:x val="-4.8359602951146734E-3"/>
                  <c:y val="0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357762140894565"/>
                      <c:h val="0.1754667045030802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C4D4-4569-8577-BBE022A628EE}"/>
                </c:ext>
              </c:extLst>
            </c:dLbl>
            <c:dLbl>
              <c:idx val="3"/>
              <c:layout>
                <c:manualLayout>
                  <c:x val="-4.3612341244859534E-2"/>
                  <c:y val="-3.9475009663181022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4D4-4569-8577-BBE022A628EE}"/>
                </c:ext>
              </c:extLst>
            </c:dLbl>
            <c:dLbl>
              <c:idx val="4"/>
              <c:layout>
                <c:manualLayout>
                  <c:x val="-5.1208241003057438E-2"/>
                  <c:y val="-1.072261111622381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4D4-4569-8577-BBE022A628EE}"/>
                </c:ext>
              </c:extLst>
            </c:dLbl>
            <c:dLbl>
              <c:idx val="5"/>
              <c:layout>
                <c:manualLayout>
                  <c:x val="-2.449089787102746E-2"/>
                  <c:y val="-1.787101852703969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4D4-4569-8577-BBE022A628E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habe den Schlüssel von der KgL/gswb bekommen und die Wohnung alleine besichtigt</c:v>
                </c:pt>
                <c:pt idx="1">
                  <c:v>habe die Wohnung mit einem Mitarbeiter der KgL/gswb gemeinsam besichtigt</c:v>
                </c:pt>
                <c:pt idx="2">
                  <c:v>in der Wohnung wohnte noch jemand, musste selber einen Termin vereinbaren</c:v>
                </c:pt>
                <c:pt idx="3">
                  <c:v>k.A.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4"/>
                <c:pt idx="0">
                  <c:v>40.6</c:v>
                </c:pt>
                <c:pt idx="1">
                  <c:v>35.6</c:v>
                </c:pt>
                <c:pt idx="2">
                  <c:v>10.3</c:v>
                </c:pt>
                <c:pt idx="3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4D4-4569-8577-BBE022A628E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C4D4-4569-8577-BBE022A628E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C4D4-4569-8577-BBE022A628E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C4D4-4569-8577-BBE022A628E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C4D4-4569-8577-BBE022A628E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C4D4-4569-8577-BBE022A628E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C4D4-4569-8577-BBE022A628EE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C4D4-4569-8577-BBE022A628EE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C4D4-4569-8577-BBE022A628EE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C4D4-4569-8577-BBE022A628EE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C4D4-4569-8577-BBE022A628EE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C4D4-4569-8577-BBE022A628EE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C4D4-4569-8577-BBE022A628E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habe den Schlüssel von der KgL/gswb bekommen und die Wohnung alleine besichtigt</c:v>
                </c:pt>
                <c:pt idx="1">
                  <c:v>habe die Wohnung mit einem Mitarbeiter der KgL/gswb gemeinsam besichtigt</c:v>
                </c:pt>
                <c:pt idx="2">
                  <c:v>in der Wohnung wohnte noch jemand, musste selber einen Termin vereinbaren</c:v>
                </c:pt>
                <c:pt idx="3">
                  <c:v>k.A.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19-C4D4-4569-8577-BBE022A628E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C4D4-4569-8577-BBE022A628E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C4D4-4569-8577-BBE022A628E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C4D4-4569-8577-BBE022A628E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C4D4-4569-8577-BBE022A628E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C4D4-4569-8577-BBE022A628E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C4D4-4569-8577-BBE022A628EE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C4D4-4569-8577-BBE022A628EE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C4D4-4569-8577-BBE022A628EE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C4D4-4569-8577-BBE022A628EE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C4D4-4569-8577-BBE022A628EE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C4D4-4569-8577-BBE022A628EE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C4D4-4569-8577-BBE022A628E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habe den Schlüssel von der KgL/gswb bekommen und die Wohnung alleine besichtigt</c:v>
                </c:pt>
                <c:pt idx="1">
                  <c:v>habe die Wohnung mit einem Mitarbeiter der KgL/gswb gemeinsam besichtigt</c:v>
                </c:pt>
                <c:pt idx="2">
                  <c:v>in der Wohnung wohnte noch jemand, musste selber einen Termin vereinbaren</c:v>
                </c:pt>
                <c:pt idx="3">
                  <c:v>k.A.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26-C4D4-4569-8577-BBE022A628E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C4D4-4569-8577-BBE022A628E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C4D4-4569-8577-BBE022A628E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C4D4-4569-8577-BBE022A628E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C4D4-4569-8577-BBE022A628E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C4D4-4569-8577-BBE022A628E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C4D4-4569-8577-BBE022A628EE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C4D4-4569-8577-BBE022A628EE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C4D4-4569-8577-BBE022A628EE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C4D4-4569-8577-BBE022A628EE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C4D4-4569-8577-BBE022A628EE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C4D4-4569-8577-BBE022A628EE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C4D4-4569-8577-BBE022A628E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habe den Schlüssel von der KgL/gswb bekommen und die Wohnung alleine besichtigt</c:v>
                </c:pt>
                <c:pt idx="1">
                  <c:v>habe die Wohnung mit einem Mitarbeiter der KgL/gswb gemeinsam besichtigt</c:v>
                </c:pt>
                <c:pt idx="2">
                  <c:v>in der Wohnung wohnte noch jemand, musste selber einen Termin vereinbaren</c:v>
                </c:pt>
                <c:pt idx="3">
                  <c:v>k.A.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33-C4D4-4569-8577-BBE022A628EE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hPercent val="100"/>
      <c:rotY val="10"/>
      <c:depthPercent val="100"/>
      <c:rAngAx val="1"/>
    </c:view3D>
    <c:floor>
      <c:thickness val="0"/>
      <c:spPr>
        <a:solidFill>
          <a:schemeClr val="bg1">
            <a:lumMod val="75000"/>
          </a:schemeClr>
        </a:solidFill>
        <a:ln w="19050" cap="flat" cmpd="sng" algn="ctr">
          <a:solidFill>
            <a:schemeClr val="tx2">
              <a:lumMod val="65000"/>
              <a:lumOff val="35000"/>
            </a:schemeClr>
          </a:solidFill>
          <a:round/>
        </a:ln>
        <a:effectLst/>
        <a:sp3d contourW="19050">
          <a:contourClr>
            <a:schemeClr val="tx2">
              <a:lumMod val="65000"/>
              <a:lumOff val="35000"/>
            </a:schemeClr>
          </a:contourClr>
        </a:sp3d>
      </c:spPr>
    </c:floor>
    <c:sideWall>
      <c:thickness val="0"/>
      <c:spPr>
        <a:solidFill>
          <a:schemeClr val="bg1">
            <a:lumMod val="85000"/>
          </a:schemeClr>
        </a:solidFill>
        <a:ln>
          <a:solidFill>
            <a:schemeClr val="tx2">
              <a:lumMod val="65000"/>
              <a:lumOff val="35000"/>
            </a:schemeClr>
          </a:solidFill>
        </a:ln>
        <a:effectLst/>
        <a:sp3d>
          <a:contourClr>
            <a:schemeClr val="tx2">
              <a:lumMod val="65000"/>
              <a:lumOff val="35000"/>
            </a:schemeClr>
          </a:contourClr>
        </a:sp3d>
      </c:spPr>
    </c:sideWall>
    <c:backWall>
      <c:thickness val="0"/>
      <c:spPr>
        <a:noFill/>
        <a:ln>
          <a:solidFill>
            <a:schemeClr val="tx2">
              <a:lumMod val="65000"/>
              <a:lumOff val="35000"/>
            </a:schemeClr>
          </a:solidFill>
        </a:ln>
        <a:effectLst/>
        <a:sp3d>
          <a:contourClr>
            <a:schemeClr val="tx2">
              <a:lumMod val="65000"/>
              <a:lumOff val="35000"/>
            </a:schemeClr>
          </a:contourClr>
        </a:sp3d>
      </c:spPr>
    </c:backWall>
    <c:plotArea>
      <c:layout>
        <c:manualLayout>
          <c:layoutTarget val="inner"/>
          <c:xMode val="edge"/>
          <c:yMode val="edge"/>
          <c:x val="0.4566930530579465"/>
          <c:y val="7.6528332774662755E-2"/>
          <c:w val="0.74556962025316453"/>
          <c:h val="0.8447506288008072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FFC000"/>
            </a:solidFill>
            <a:ln>
              <a:solidFill>
                <a:srgbClr val="000000"/>
              </a:solidFill>
            </a:ln>
            <a:effectLst/>
            <a:sp3d>
              <a:contourClr>
                <a:srgbClr val="000000"/>
              </a:contourClr>
            </a:sp3d>
          </c:spPr>
          <c:invertIfNegative val="0"/>
          <c:dLbls>
            <c:dLbl>
              <c:idx val="0"/>
              <c:layout>
                <c:manualLayout>
                  <c:x val="8.869179600886918E-3"/>
                  <c:y val="1.119732856005194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BF8-461F-B4D3-9AF0FC905F22}"/>
                </c:ext>
              </c:extLst>
            </c:dLbl>
            <c:dLbl>
              <c:idx val="1"/>
              <c:layout>
                <c:manualLayout>
                  <c:x val="1.673341830053942E-2"/>
                  <c:y val="-5.64577911944216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BF8-461F-B4D3-9AF0FC905F22}"/>
                </c:ext>
              </c:extLst>
            </c:dLbl>
            <c:dLbl>
              <c:idx val="2"/>
              <c:layout>
                <c:manualLayout>
                  <c:x val="1.1657035110079089E-3"/>
                  <c:y val="-7.18855508547495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BF8-461F-B4D3-9AF0FC905F22}"/>
                </c:ext>
              </c:extLst>
            </c:dLbl>
            <c:dLbl>
              <c:idx val="3"/>
              <c:layout>
                <c:manualLayout>
                  <c:x val="1.2078146550971594E-2"/>
                  <c:y val="-1.113333503258965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BF8-461F-B4D3-9AF0FC905F22}"/>
                </c:ext>
              </c:extLst>
            </c:dLbl>
            <c:dLbl>
              <c:idx val="4"/>
              <c:layout>
                <c:manualLayout>
                  <c:x val="-3.3557623478883323E-3"/>
                  <c:y val="-7.68248209408665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BF8-461F-B4D3-9AF0FC905F2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keine Angabe</c:v>
                </c:pt>
                <c:pt idx="1">
                  <c:v>sonstige Anmerkungen</c:v>
                </c:pt>
                <c:pt idx="2">
                  <c:v>mir wurde eine Mappe mit Telefonnummern aller Ansprechpartner überreicht</c:v>
                </c:pt>
                <c:pt idx="3">
                  <c:v>ich habe ein Infoblatt mit allen wichtigen informationen bekommen</c:v>
                </c:pt>
                <c:pt idx="4">
                  <c:v>ich habe ein Übergabeprotokoll bekommen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0.21609999999999999</c:v>
                </c:pt>
                <c:pt idx="1">
                  <c:v>0.18121999999999999</c:v>
                </c:pt>
                <c:pt idx="2">
                  <c:v>7.4230000000000004E-2</c:v>
                </c:pt>
                <c:pt idx="3">
                  <c:v>0.23799000000000001</c:v>
                </c:pt>
                <c:pt idx="4">
                  <c:v>0.43885999999999997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BF8-461F-B4D3-9AF0FC905F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gapDepth val="80"/>
        <c:shape val="cylinder"/>
        <c:axId val="479357864"/>
        <c:axId val="479356688"/>
        <c:axId val="0"/>
      </c:bar3DChart>
      <c:catAx>
        <c:axId val="4793578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chemeClr val="tx2">
                <a:lumMod val="65000"/>
                <a:lumOff val="3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de-DE"/>
          </a:p>
        </c:txPr>
        <c:crossAx val="4793566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79356688"/>
        <c:scaling>
          <c:orientation val="minMax"/>
          <c:max val="0.60000000000000009"/>
          <c:min val="0"/>
        </c:scaling>
        <c:delete val="0"/>
        <c:axPos val="b"/>
        <c:majorGridlines>
          <c:spPr>
            <a:ln>
              <a:solidFill>
                <a:schemeClr val="tx2">
                  <a:lumMod val="65000"/>
                  <a:lumOff val="35000"/>
                </a:schemeClr>
              </a:solidFill>
            </a:ln>
            <a:effectLst/>
          </c:spPr>
        </c:majorGridlines>
        <c:numFmt formatCode="0%" sourceLinked="0"/>
        <c:majorTickMark val="in"/>
        <c:minorTickMark val="none"/>
        <c:tickLblPos val="nextTo"/>
        <c:spPr>
          <a:noFill/>
          <a:ln>
            <a:solidFill>
              <a:srgbClr val="000000"/>
            </a:solidFill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9357864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hPercent val="100"/>
      <c:rotY val="10"/>
      <c:depthPercent val="100"/>
      <c:rAngAx val="1"/>
    </c:view3D>
    <c:floor>
      <c:thickness val="0"/>
      <c:spPr>
        <a:solidFill>
          <a:schemeClr val="bg1">
            <a:lumMod val="75000"/>
          </a:schemeClr>
        </a:solidFill>
        <a:ln w="19050" cap="flat" cmpd="sng" algn="ctr">
          <a:solidFill>
            <a:schemeClr val="tx2">
              <a:lumMod val="65000"/>
              <a:lumOff val="35000"/>
            </a:schemeClr>
          </a:solidFill>
          <a:round/>
        </a:ln>
        <a:effectLst/>
        <a:sp3d contourW="19050">
          <a:contourClr>
            <a:schemeClr val="tx2">
              <a:lumMod val="65000"/>
              <a:lumOff val="35000"/>
            </a:schemeClr>
          </a:contourClr>
        </a:sp3d>
      </c:spPr>
    </c:floor>
    <c:sideWall>
      <c:thickness val="0"/>
      <c:spPr>
        <a:solidFill>
          <a:schemeClr val="bg1">
            <a:lumMod val="85000"/>
          </a:schemeClr>
        </a:solidFill>
        <a:ln>
          <a:solidFill>
            <a:schemeClr val="tx2">
              <a:lumMod val="65000"/>
              <a:lumOff val="35000"/>
            </a:schemeClr>
          </a:solidFill>
        </a:ln>
        <a:effectLst/>
        <a:sp3d>
          <a:contourClr>
            <a:schemeClr val="tx2">
              <a:lumMod val="65000"/>
              <a:lumOff val="35000"/>
            </a:schemeClr>
          </a:contourClr>
        </a:sp3d>
      </c:spPr>
    </c:sideWall>
    <c:backWall>
      <c:thickness val="0"/>
      <c:spPr>
        <a:noFill/>
        <a:ln>
          <a:solidFill>
            <a:schemeClr val="tx2">
              <a:lumMod val="65000"/>
              <a:lumOff val="35000"/>
            </a:schemeClr>
          </a:solidFill>
        </a:ln>
        <a:effectLst/>
        <a:sp3d>
          <a:contourClr>
            <a:schemeClr val="tx2">
              <a:lumMod val="65000"/>
              <a:lumOff val="35000"/>
            </a:schemeClr>
          </a:contourClr>
        </a:sp3d>
      </c:spPr>
    </c:backWall>
    <c:plotArea>
      <c:layout>
        <c:manualLayout>
          <c:layoutTarget val="inner"/>
          <c:xMode val="edge"/>
          <c:yMode val="edge"/>
          <c:x val="0.48702592663721911"/>
          <c:y val="7.6528303540848663E-2"/>
          <c:w val="0.74556962025316453"/>
          <c:h val="0.8447506288008072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voll und ganz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0000"/>
              </a:solidFill>
            </a:ln>
            <a:effectLst/>
            <a:sp3d>
              <a:contourClr>
                <a:srgbClr val="000000"/>
              </a:contourClr>
            </a:sp3d>
          </c:spPr>
          <c:invertIfNegative val="0"/>
          <c:dLbls>
            <c:dLbl>
              <c:idx val="1"/>
              <c:layout>
                <c:manualLayout>
                  <c:x val="-4.5526127415891522E-3"/>
                  <c:y val="-5.64579389897287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FA9-4347-BC5D-E0EB86293904}"/>
                </c:ext>
              </c:extLst>
            </c:dLbl>
            <c:dLbl>
              <c:idx val="2"/>
              <c:layout>
                <c:manualLayout>
                  <c:x val="1.1657035110079089E-3"/>
                  <c:y val="-7.18855508547495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FA9-4347-BC5D-E0EB86293904}"/>
                </c:ext>
              </c:extLst>
            </c:dLbl>
            <c:dLbl>
              <c:idx val="3"/>
              <c:layout>
                <c:manualLayout>
                  <c:x val="-1.0981720411334328E-2"/>
                  <c:y val="-1.1131615330299236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FA9-4347-BC5D-E0EB86293904}"/>
                </c:ext>
              </c:extLst>
            </c:dLbl>
            <c:dLbl>
              <c:idx val="4"/>
              <c:layout>
                <c:manualLayout>
                  <c:x val="-1.3998777868952634E-2"/>
                  <c:y val="-7.68247601303045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FA9-4347-BC5D-E0EB8629390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mit dem Außenbereich</c:v>
                </c:pt>
                <c:pt idx="1">
                  <c:v>mit dem Zustand des Hauses/der Wohnanlage</c:v>
                </c:pt>
                <c:pt idx="2">
                  <c:v>mit dem Zustand der Wohnung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0.218</c:v>
                </c:pt>
                <c:pt idx="1">
                  <c:v>0.20499999999999999</c:v>
                </c:pt>
                <c:pt idx="2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FA9-4347-BC5D-E0EB8629390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eher</c:v>
                </c:pt>
              </c:strCache>
            </c:strRef>
          </c:tx>
          <c:spPr>
            <a:solidFill>
              <a:srgbClr val="6CCE78"/>
            </a:solidFill>
            <a:ln>
              <a:solidFill>
                <a:schemeClr val="accent2"/>
              </a:solidFill>
            </a:ln>
            <a:effectLst/>
            <a:sp3d>
              <a:contourClr>
                <a:schemeClr val="accent2"/>
              </a:contourClr>
            </a:sp3d>
          </c:spPr>
          <c:invertIfNegative val="0"/>
          <c:dLbls>
            <c:dLbl>
              <c:idx val="0"/>
              <c:layout>
                <c:manualLayout>
                  <c:x val="-2.3255407929884272E-3"/>
                  <c:y val="5.36287523215589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FA9-4347-BC5D-E0EB86293904}"/>
                </c:ext>
              </c:extLst>
            </c:dLbl>
            <c:dLbl>
              <c:idx val="1"/>
              <c:layout>
                <c:manualLayout>
                  <c:x val="-4.7357087465023096E-3"/>
                  <c:y val="-1.3448181631354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FA9-4347-BC5D-E0EB86293904}"/>
                </c:ext>
              </c:extLst>
            </c:dLbl>
            <c:dLbl>
              <c:idx val="2"/>
              <c:layout>
                <c:manualLayout>
                  <c:x val="3.1050508930286153E-3"/>
                  <c:y val="-6.32484616890867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FA9-4347-BC5D-E0EB8629390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mit dem Außenbereich</c:v>
                </c:pt>
                <c:pt idx="1">
                  <c:v>mit dem Zustand des Hauses/der Wohnanlage</c:v>
                </c:pt>
                <c:pt idx="2">
                  <c:v>mit dem Zustand der Wohnung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0.188</c:v>
                </c:pt>
                <c:pt idx="1">
                  <c:v>0.192</c:v>
                </c:pt>
                <c:pt idx="2">
                  <c:v>0.20100000000000001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FA9-4347-BC5D-E0EB86293904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teils/teils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accent2"/>
              </a:solidFill>
            </a:ln>
            <a:effectLst/>
            <a:sp3d>
              <a:contourClr>
                <a:schemeClr val="accent2"/>
              </a:contourClr>
            </a:sp3d>
          </c:spPr>
          <c:invertIfNegative val="0"/>
          <c:dLbls>
            <c:dLbl>
              <c:idx val="0"/>
              <c:layout>
                <c:manualLayout>
                  <c:x val="5.3699739860675758E-3"/>
                  <c:y val="6.2124051338022734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FA9-4347-BC5D-E0EB86293904}"/>
                </c:ext>
              </c:extLst>
            </c:dLbl>
            <c:dLbl>
              <c:idx val="1"/>
              <c:layout>
                <c:manualLayout>
                  <c:x val="2.1738568709953384E-3"/>
                  <c:y val="-2.40099584894607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FA9-4347-BC5D-E0EB86293904}"/>
                </c:ext>
              </c:extLst>
            </c:dLbl>
            <c:dLbl>
              <c:idx val="2"/>
              <c:layout>
                <c:manualLayout>
                  <c:x val="1.0759222724653876E-2"/>
                  <c:y val="-1.19952536301000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FA9-4347-BC5D-E0EB86293904}"/>
                </c:ext>
              </c:extLst>
            </c:dLbl>
            <c:dLbl>
              <c:idx val="3"/>
              <c:layout>
                <c:manualLayout>
                  <c:x val="3.5476718403546371E-3"/>
                  <c:y val="-3.21630929896678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FA9-4347-BC5D-E0EB86293904}"/>
                </c:ext>
              </c:extLst>
            </c:dLbl>
            <c:dLbl>
              <c:idx val="4"/>
              <c:layout>
                <c:manualLayout>
                  <c:x val="7.0953436807095344E-3"/>
                  <c:y val="-9.62014321641035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FA9-4347-BC5D-E0EB86293904}"/>
                </c:ext>
              </c:extLst>
            </c:dLbl>
            <c:dLbl>
              <c:idx val="5"/>
              <c:layout>
                <c:manualLayout>
                  <c:x val="8.0766799937147544E-3"/>
                  <c:y val="1.00468634798153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FA9-4347-BC5D-E0EB86293904}"/>
                </c:ext>
              </c:extLst>
            </c:dLbl>
            <c:dLbl>
              <c:idx val="7"/>
              <c:layout>
                <c:manualLayout>
                  <c:x val="7.1155961380658904E-3"/>
                  <c:y val="-8.3324075102766363E-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FA9-4347-BC5D-E0EB86293904}"/>
                </c:ext>
              </c:extLst>
            </c:dLbl>
            <c:dLbl>
              <c:idx val="8"/>
              <c:layout>
                <c:manualLayout>
                  <c:x val="9.4108280810796651E-3"/>
                  <c:y val="-9.54124407684934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FA9-4347-BC5D-E0EB8629390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mit dem Außenbereich</c:v>
                </c:pt>
                <c:pt idx="1">
                  <c:v>mit dem Zustand des Hauses/der Wohnanlage</c:v>
                </c:pt>
                <c:pt idx="2">
                  <c:v>mit dem Zustand der Wohnung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0.23599999999999999</c:v>
                </c:pt>
                <c:pt idx="1">
                  <c:v>0.26200000000000001</c:v>
                </c:pt>
                <c:pt idx="2">
                  <c:v>0.214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BFA9-4347-BC5D-E0EB86293904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eher/gar nicht</c:v>
                </c:pt>
              </c:strCache>
            </c:strRef>
          </c:tx>
          <c:spPr>
            <a:solidFill>
              <a:srgbClr val="FF5353"/>
            </a:solidFill>
            <a:ln>
              <a:solidFill>
                <a:schemeClr val="tx1"/>
              </a:solidFill>
            </a:ln>
            <a:effectLst/>
            <a:sp3d>
              <a:contourClr>
                <a:schemeClr val="tx1"/>
              </a:contourClr>
            </a:sp3d>
          </c:spPr>
          <c:invertIfNegative val="0"/>
          <c:dLbls>
            <c:dLbl>
              <c:idx val="0"/>
              <c:layout>
                <c:manualLayout>
                  <c:x val="1.064301552106430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FA9-4347-BC5D-E0EB86293904}"/>
                </c:ext>
              </c:extLst>
            </c:dLbl>
            <c:dLbl>
              <c:idx val="1"/>
              <c:layout>
                <c:manualLayout>
                  <c:x val="5.3215077605321508E-3"/>
                  <c:y val="-3.20671440547009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FA9-4347-BC5D-E0EB86293904}"/>
                </c:ext>
              </c:extLst>
            </c:dLbl>
            <c:dLbl>
              <c:idx val="2"/>
              <c:layout>
                <c:manualLayout>
                  <c:x val="1.0643015521064171E-2"/>
                  <c:y val="-3.05395360111514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FA9-4347-BC5D-E0EB86293904}"/>
                </c:ext>
              </c:extLst>
            </c:dLbl>
            <c:dLbl>
              <c:idx val="3"/>
              <c:layout>
                <c:manualLayout>
                  <c:x val="1.241685144124168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FA9-4347-BC5D-E0EB86293904}"/>
                </c:ext>
              </c:extLst>
            </c:dLbl>
            <c:dLbl>
              <c:idx val="4"/>
              <c:layout>
                <c:manualLayout>
                  <c:x val="8.869179600886918E-3"/>
                  <c:y val="-3.20671440547015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FA9-4347-BC5D-E0EB86293904}"/>
                </c:ext>
              </c:extLst>
            </c:dLbl>
            <c:dLbl>
              <c:idx val="6"/>
              <c:layout>
                <c:manualLayout>
                  <c:x val="5.3215077605321508E-3"/>
                  <c:y val="-3.20671440547009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FA9-4347-BC5D-E0EB86293904}"/>
                </c:ext>
              </c:extLst>
            </c:dLbl>
            <c:dLbl>
              <c:idx val="7"/>
              <c:layout>
                <c:manualLayout>
                  <c:x val="7.0953436807095344E-3"/>
                  <c:y val="-3.20671440547009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FA9-4347-BC5D-E0EB86293904}"/>
                </c:ext>
              </c:extLst>
            </c:dLbl>
            <c:dLbl>
              <c:idx val="8"/>
              <c:layout>
                <c:manualLayout>
                  <c:x val="5.3215077605320207E-3"/>
                  <c:y val="-3.05395360111502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FA9-4347-BC5D-E0EB86293904}"/>
                </c:ext>
              </c:extLst>
            </c:dLbl>
            <c:dLbl>
              <c:idx val="12"/>
              <c:layout>
                <c:manualLayout>
                  <c:x val="2.1286031042128603E-2"/>
                  <c:y val="-3.05385215796735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FA9-4347-BC5D-E0EB8629390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mit dem Außenbereich</c:v>
                </c:pt>
                <c:pt idx="1">
                  <c:v>mit dem Zustand des Hauses/der Wohnanlage</c:v>
                </c:pt>
                <c:pt idx="2">
                  <c:v>mit dem Zustand der Wohnung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0.23400000000000001</c:v>
                </c:pt>
                <c:pt idx="1">
                  <c:v>0.23300000000000001</c:v>
                </c:pt>
                <c:pt idx="2">
                  <c:v>0.13700000000000001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BFA9-4347-BC5D-E0EB862939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gapDepth val="80"/>
        <c:shape val="cylinder"/>
        <c:axId val="343979040"/>
        <c:axId val="343984136"/>
        <c:axId val="0"/>
      </c:bar3DChart>
      <c:catAx>
        <c:axId val="343979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chemeClr val="tx2">
                <a:lumMod val="65000"/>
                <a:lumOff val="3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de-DE"/>
          </a:p>
        </c:txPr>
        <c:crossAx val="343984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3984136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chemeClr val="tx2">
                  <a:lumMod val="65000"/>
                  <a:lumOff val="35000"/>
                </a:schemeClr>
              </a:solidFill>
            </a:ln>
            <a:effectLst/>
          </c:spPr>
        </c:majorGridlines>
        <c:numFmt formatCode="0%" sourceLinked="0"/>
        <c:majorTickMark val="in"/>
        <c:minorTickMark val="none"/>
        <c:tickLblPos val="nextTo"/>
        <c:spPr>
          <a:noFill/>
          <a:ln>
            <a:solidFill>
              <a:srgbClr val="000000"/>
            </a:solidFill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439790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46132863103863675"/>
          <c:y val="1.8348718829220994E-2"/>
          <c:w val="0.47658711175515472"/>
          <c:h val="5.5479356199872931E-2"/>
        </c:manualLayout>
      </c:layout>
      <c:overlay val="0"/>
      <c:spPr>
        <a:noFill/>
        <a:ln>
          <a:solidFill>
            <a:srgbClr val="00000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hPercent val="100"/>
      <c:rotY val="10"/>
      <c:depthPercent val="100"/>
      <c:rAngAx val="1"/>
    </c:view3D>
    <c:floor>
      <c:thickness val="0"/>
      <c:spPr>
        <a:solidFill>
          <a:schemeClr val="bg1">
            <a:lumMod val="75000"/>
          </a:schemeClr>
        </a:solidFill>
        <a:ln w="19050" cap="flat" cmpd="sng" algn="ctr">
          <a:solidFill>
            <a:schemeClr val="tx2">
              <a:lumMod val="65000"/>
              <a:lumOff val="35000"/>
            </a:schemeClr>
          </a:solidFill>
          <a:round/>
        </a:ln>
        <a:effectLst/>
        <a:sp3d contourW="19050">
          <a:contourClr>
            <a:schemeClr val="tx2">
              <a:lumMod val="65000"/>
              <a:lumOff val="35000"/>
            </a:schemeClr>
          </a:contourClr>
        </a:sp3d>
      </c:spPr>
    </c:floor>
    <c:sideWall>
      <c:thickness val="0"/>
      <c:spPr>
        <a:solidFill>
          <a:schemeClr val="bg1">
            <a:lumMod val="85000"/>
          </a:schemeClr>
        </a:solidFill>
        <a:ln>
          <a:solidFill>
            <a:schemeClr val="tx2">
              <a:lumMod val="65000"/>
              <a:lumOff val="35000"/>
            </a:schemeClr>
          </a:solidFill>
        </a:ln>
        <a:effectLst/>
        <a:sp3d>
          <a:contourClr>
            <a:schemeClr val="tx2">
              <a:lumMod val="65000"/>
              <a:lumOff val="35000"/>
            </a:schemeClr>
          </a:contourClr>
        </a:sp3d>
      </c:spPr>
    </c:sideWall>
    <c:backWall>
      <c:thickness val="0"/>
      <c:spPr>
        <a:noFill/>
        <a:ln>
          <a:solidFill>
            <a:schemeClr val="tx2">
              <a:lumMod val="65000"/>
              <a:lumOff val="35000"/>
            </a:schemeClr>
          </a:solidFill>
        </a:ln>
        <a:effectLst/>
        <a:sp3d>
          <a:contourClr>
            <a:schemeClr val="tx2">
              <a:lumMod val="65000"/>
              <a:lumOff val="35000"/>
            </a:schemeClr>
          </a:contourClr>
        </a:sp3d>
      </c:spPr>
    </c:backWall>
    <c:plotArea>
      <c:layout>
        <c:manualLayout>
          <c:layoutTarget val="inner"/>
          <c:xMode val="edge"/>
          <c:yMode val="edge"/>
          <c:x val="0.48702592663721911"/>
          <c:y val="7.6528303540848663E-2"/>
          <c:w val="0.74556962025316453"/>
          <c:h val="0.8447506288008072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läuft sehr gut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0000"/>
              </a:solidFill>
            </a:ln>
            <a:effectLst/>
            <a:sp3d>
              <a:contourClr>
                <a:srgbClr val="000000"/>
              </a:contourClr>
            </a:sp3d>
          </c:spPr>
          <c:invertIfNegative val="0"/>
          <c:dLbls>
            <c:dLbl>
              <c:idx val="1"/>
              <c:layout>
                <c:manualLayout>
                  <c:x val="-4.5526127415891522E-3"/>
                  <c:y val="-5.64579389897287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FA9-4347-BC5D-E0EB86293904}"/>
                </c:ext>
              </c:extLst>
            </c:dLbl>
            <c:dLbl>
              <c:idx val="2"/>
              <c:layout>
                <c:manualLayout>
                  <c:x val="1.1657035110079089E-3"/>
                  <c:y val="-7.18855508547495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FA9-4347-BC5D-E0EB86293904}"/>
                </c:ext>
              </c:extLst>
            </c:dLbl>
            <c:dLbl>
              <c:idx val="3"/>
              <c:layout>
                <c:manualLayout>
                  <c:x val="-1.0981720411334328E-2"/>
                  <c:y val="-1.1131615330299236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FA9-4347-BC5D-E0EB86293904}"/>
                </c:ext>
              </c:extLst>
            </c:dLbl>
            <c:dLbl>
              <c:idx val="4"/>
              <c:layout>
                <c:manualLayout>
                  <c:x val="-1.3998777868952634E-2"/>
                  <c:y val="-7.68247601303045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FA9-4347-BC5D-E0EB8629390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Kinderspielplatz ist gepflegt und benutzbar</c:v>
                </c:pt>
                <c:pt idx="1">
                  <c:v>Parkplätze sind verfügbar und werden nicht verstellt</c:v>
                </c:pt>
                <c:pt idx="2">
                  <c:v>Mülltrennung</c:v>
                </c:pt>
                <c:pt idx="3">
                  <c:v>Außenbereich ist gut gepflegt</c:v>
                </c:pt>
                <c:pt idx="4">
                  <c:v>Fahrradabstellflächen sind ordentlich und verfügbar</c:v>
                </c:pt>
                <c:pt idx="5">
                  <c:v>Gänge im Hausflur sind sauber und ordentlich</c:v>
                </c:pt>
                <c:pt idx="6">
                  <c:v>Keller ist trocken</c:v>
                </c:pt>
                <c:pt idx="7">
                  <c:v>Gänge im Hausflur sind frei und nicht verstellt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0.16200000000000001</c:v>
                </c:pt>
                <c:pt idx="1">
                  <c:v>0.19</c:v>
                </c:pt>
                <c:pt idx="2">
                  <c:v>0.192</c:v>
                </c:pt>
                <c:pt idx="3">
                  <c:v>0.26600000000000001</c:v>
                </c:pt>
                <c:pt idx="4">
                  <c:v>0.28199999999999997</c:v>
                </c:pt>
                <c:pt idx="5">
                  <c:v>0.29699999999999999</c:v>
                </c:pt>
                <c:pt idx="6">
                  <c:v>0.32500000000000001</c:v>
                </c:pt>
                <c:pt idx="7">
                  <c:v>0.40400000000000003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FA9-4347-BC5D-E0EB8629390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gut</c:v>
                </c:pt>
              </c:strCache>
            </c:strRef>
          </c:tx>
          <c:spPr>
            <a:solidFill>
              <a:srgbClr val="6CCE78"/>
            </a:solidFill>
            <a:ln>
              <a:solidFill>
                <a:schemeClr val="accent2"/>
              </a:solidFill>
            </a:ln>
            <a:effectLst/>
            <a:sp3d>
              <a:contourClr>
                <a:schemeClr val="accent2"/>
              </a:contourClr>
            </a:sp3d>
          </c:spPr>
          <c:invertIfNegative val="0"/>
          <c:dLbls>
            <c:dLbl>
              <c:idx val="0"/>
              <c:layout>
                <c:manualLayout>
                  <c:x val="-2.3255407929884272E-3"/>
                  <c:y val="5.36287523215589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FA9-4347-BC5D-E0EB86293904}"/>
                </c:ext>
              </c:extLst>
            </c:dLbl>
            <c:dLbl>
              <c:idx val="1"/>
              <c:layout>
                <c:manualLayout>
                  <c:x val="-4.7357087465023096E-3"/>
                  <c:y val="-1.3448181631354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FA9-4347-BC5D-E0EB86293904}"/>
                </c:ext>
              </c:extLst>
            </c:dLbl>
            <c:dLbl>
              <c:idx val="2"/>
              <c:layout>
                <c:manualLayout>
                  <c:x val="3.1050508930286153E-3"/>
                  <c:y val="-6.32484616890867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FA9-4347-BC5D-E0EB8629390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Kinderspielplatz ist gepflegt und benutzbar</c:v>
                </c:pt>
                <c:pt idx="1">
                  <c:v>Parkplätze sind verfügbar und werden nicht verstellt</c:v>
                </c:pt>
                <c:pt idx="2">
                  <c:v>Mülltrennung</c:v>
                </c:pt>
                <c:pt idx="3">
                  <c:v>Außenbereich ist gut gepflegt</c:v>
                </c:pt>
                <c:pt idx="4">
                  <c:v>Fahrradabstellflächen sind ordentlich und verfügbar</c:v>
                </c:pt>
                <c:pt idx="5">
                  <c:v>Gänge im Hausflur sind sauber und ordentlich</c:v>
                </c:pt>
                <c:pt idx="6">
                  <c:v>Keller ist trocken</c:v>
                </c:pt>
                <c:pt idx="7">
                  <c:v>Gänge im Hausflur sind frei und nicht verstellt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0.16600000000000001</c:v>
                </c:pt>
                <c:pt idx="1">
                  <c:v>0.17199999999999999</c:v>
                </c:pt>
                <c:pt idx="2">
                  <c:v>0.31</c:v>
                </c:pt>
                <c:pt idx="3">
                  <c:v>0.27700000000000002</c:v>
                </c:pt>
                <c:pt idx="4">
                  <c:v>0.247</c:v>
                </c:pt>
                <c:pt idx="5">
                  <c:v>0.24199999999999999</c:v>
                </c:pt>
                <c:pt idx="6">
                  <c:v>0.26400000000000001</c:v>
                </c:pt>
                <c:pt idx="7">
                  <c:v>0.28599999999999998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FA9-4347-BC5D-E0EB86293904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mittelmässig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accent2"/>
              </a:solidFill>
            </a:ln>
            <a:effectLst/>
            <a:sp3d>
              <a:contourClr>
                <a:schemeClr val="accent2"/>
              </a:contourClr>
            </a:sp3d>
          </c:spPr>
          <c:invertIfNegative val="0"/>
          <c:dLbls>
            <c:dLbl>
              <c:idx val="0"/>
              <c:layout>
                <c:manualLayout>
                  <c:x val="5.3699739860675758E-3"/>
                  <c:y val="6.2124051338022734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FA9-4347-BC5D-E0EB86293904}"/>
                </c:ext>
              </c:extLst>
            </c:dLbl>
            <c:dLbl>
              <c:idx val="1"/>
              <c:layout>
                <c:manualLayout>
                  <c:x val="2.1738568709953384E-3"/>
                  <c:y val="-2.40099584894607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FA9-4347-BC5D-E0EB86293904}"/>
                </c:ext>
              </c:extLst>
            </c:dLbl>
            <c:dLbl>
              <c:idx val="2"/>
              <c:layout>
                <c:manualLayout>
                  <c:x val="1.0759222724653876E-2"/>
                  <c:y val="-1.19952536301000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FA9-4347-BC5D-E0EB86293904}"/>
                </c:ext>
              </c:extLst>
            </c:dLbl>
            <c:dLbl>
              <c:idx val="3"/>
              <c:layout>
                <c:manualLayout>
                  <c:x val="3.5476718403546371E-3"/>
                  <c:y val="-3.21630929896678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FA9-4347-BC5D-E0EB86293904}"/>
                </c:ext>
              </c:extLst>
            </c:dLbl>
            <c:dLbl>
              <c:idx val="4"/>
              <c:layout>
                <c:manualLayout>
                  <c:x val="7.0953436807095344E-3"/>
                  <c:y val="-9.62014321641035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FA9-4347-BC5D-E0EB86293904}"/>
                </c:ext>
              </c:extLst>
            </c:dLbl>
            <c:dLbl>
              <c:idx val="5"/>
              <c:layout>
                <c:manualLayout>
                  <c:x val="8.0766799937147544E-3"/>
                  <c:y val="1.00468634798153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FA9-4347-BC5D-E0EB86293904}"/>
                </c:ext>
              </c:extLst>
            </c:dLbl>
            <c:dLbl>
              <c:idx val="7"/>
              <c:layout>
                <c:manualLayout>
                  <c:x val="7.1155961380658904E-3"/>
                  <c:y val="-8.3324075102766363E-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FA9-4347-BC5D-E0EB86293904}"/>
                </c:ext>
              </c:extLst>
            </c:dLbl>
            <c:dLbl>
              <c:idx val="8"/>
              <c:layout>
                <c:manualLayout>
                  <c:x val="9.4108280810796651E-3"/>
                  <c:y val="-9.54124407684934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FA9-4347-BC5D-E0EB8629390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Kinderspielplatz ist gepflegt und benutzbar</c:v>
                </c:pt>
                <c:pt idx="1">
                  <c:v>Parkplätze sind verfügbar und werden nicht verstellt</c:v>
                </c:pt>
                <c:pt idx="2">
                  <c:v>Mülltrennung</c:v>
                </c:pt>
                <c:pt idx="3">
                  <c:v>Außenbereich ist gut gepflegt</c:v>
                </c:pt>
                <c:pt idx="4">
                  <c:v>Fahrradabstellflächen sind ordentlich und verfügbar</c:v>
                </c:pt>
                <c:pt idx="5">
                  <c:v>Gänge im Hausflur sind sauber und ordentlich</c:v>
                </c:pt>
                <c:pt idx="6">
                  <c:v>Keller ist trocken</c:v>
                </c:pt>
                <c:pt idx="7">
                  <c:v>Gänge im Hausflur sind frei und nicht verstellt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>
                  <c:v>0.127</c:v>
                </c:pt>
                <c:pt idx="1">
                  <c:v>0.19</c:v>
                </c:pt>
                <c:pt idx="2">
                  <c:v>0.188</c:v>
                </c:pt>
                <c:pt idx="3">
                  <c:v>0.21</c:v>
                </c:pt>
                <c:pt idx="4">
                  <c:v>0.159</c:v>
                </c:pt>
                <c:pt idx="5">
                  <c:v>0.20300000000000001</c:v>
                </c:pt>
                <c:pt idx="6">
                  <c:v>0.157</c:v>
                </c:pt>
                <c:pt idx="7">
                  <c:v>0.114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BFA9-4347-BC5D-E0EB86293904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eher/sehr schlecht</c:v>
                </c:pt>
              </c:strCache>
            </c:strRef>
          </c:tx>
          <c:spPr>
            <a:solidFill>
              <a:srgbClr val="FF5353"/>
            </a:solidFill>
            <a:ln>
              <a:solidFill>
                <a:schemeClr val="tx1"/>
              </a:solidFill>
            </a:ln>
            <a:effectLst/>
            <a:sp3d>
              <a:contourClr>
                <a:schemeClr val="tx1"/>
              </a:contourClr>
            </a:sp3d>
          </c:spPr>
          <c:invertIfNegative val="0"/>
          <c:dLbls>
            <c:dLbl>
              <c:idx val="0"/>
              <c:layout>
                <c:manualLayout>
                  <c:x val="1.064301552106430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FA9-4347-BC5D-E0EB86293904}"/>
                </c:ext>
              </c:extLst>
            </c:dLbl>
            <c:dLbl>
              <c:idx val="1"/>
              <c:layout>
                <c:manualLayout>
                  <c:x val="5.3215077605321508E-3"/>
                  <c:y val="-3.20671440547009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FA9-4347-BC5D-E0EB86293904}"/>
                </c:ext>
              </c:extLst>
            </c:dLbl>
            <c:dLbl>
              <c:idx val="2"/>
              <c:layout>
                <c:manualLayout>
                  <c:x val="1.0643015521064171E-2"/>
                  <c:y val="-3.05395360111514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FA9-4347-BC5D-E0EB86293904}"/>
                </c:ext>
              </c:extLst>
            </c:dLbl>
            <c:dLbl>
              <c:idx val="3"/>
              <c:layout>
                <c:manualLayout>
                  <c:x val="1.241685144124168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FA9-4347-BC5D-E0EB86293904}"/>
                </c:ext>
              </c:extLst>
            </c:dLbl>
            <c:dLbl>
              <c:idx val="4"/>
              <c:layout>
                <c:manualLayout>
                  <c:x val="8.869179600886918E-3"/>
                  <c:y val="-3.20671440547015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FA9-4347-BC5D-E0EB86293904}"/>
                </c:ext>
              </c:extLst>
            </c:dLbl>
            <c:dLbl>
              <c:idx val="6"/>
              <c:layout>
                <c:manualLayout>
                  <c:x val="5.3215077605321508E-3"/>
                  <c:y val="-3.20671440547009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FA9-4347-BC5D-E0EB86293904}"/>
                </c:ext>
              </c:extLst>
            </c:dLbl>
            <c:dLbl>
              <c:idx val="7"/>
              <c:layout>
                <c:manualLayout>
                  <c:x val="7.0953436807095344E-3"/>
                  <c:y val="-3.20671440547009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FA9-4347-BC5D-E0EB86293904}"/>
                </c:ext>
              </c:extLst>
            </c:dLbl>
            <c:dLbl>
              <c:idx val="8"/>
              <c:layout>
                <c:manualLayout>
                  <c:x val="5.3215077605320207E-3"/>
                  <c:y val="-3.05395360111502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FA9-4347-BC5D-E0EB86293904}"/>
                </c:ext>
              </c:extLst>
            </c:dLbl>
            <c:dLbl>
              <c:idx val="12"/>
              <c:layout>
                <c:manualLayout>
                  <c:x val="2.1286031042128603E-2"/>
                  <c:y val="-3.05385215796735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FA9-4347-BC5D-E0EB8629390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Kinderspielplatz ist gepflegt und benutzbar</c:v>
                </c:pt>
                <c:pt idx="1">
                  <c:v>Parkplätze sind verfügbar und werden nicht verstellt</c:v>
                </c:pt>
                <c:pt idx="2">
                  <c:v>Mülltrennung</c:v>
                </c:pt>
                <c:pt idx="3">
                  <c:v>Außenbereich ist gut gepflegt</c:v>
                </c:pt>
                <c:pt idx="4">
                  <c:v>Fahrradabstellflächen sind ordentlich und verfügbar</c:v>
                </c:pt>
                <c:pt idx="5">
                  <c:v>Gänge im Hausflur sind sauber und ordentlich</c:v>
                </c:pt>
                <c:pt idx="6">
                  <c:v>Keller ist trocken</c:v>
                </c:pt>
                <c:pt idx="7">
                  <c:v>Gänge im Hausflur sind frei und nicht verstellt</c:v>
                </c:pt>
              </c:strCache>
            </c:strRef>
          </c:cat>
          <c:val>
            <c:numRef>
              <c:f>Sheet1!$E$2:$E$9</c:f>
              <c:numCache>
                <c:formatCode>General</c:formatCode>
                <c:ptCount val="8"/>
                <c:pt idx="0">
                  <c:v>0.17</c:v>
                </c:pt>
                <c:pt idx="1">
                  <c:v>0.26400000000000001</c:v>
                </c:pt>
                <c:pt idx="2">
                  <c:v>0.251</c:v>
                </c:pt>
                <c:pt idx="3">
                  <c:v>0.19</c:v>
                </c:pt>
                <c:pt idx="4">
                  <c:v>0.19</c:v>
                </c:pt>
                <c:pt idx="5">
                  <c:v>0.20699999999999999</c:v>
                </c:pt>
                <c:pt idx="6">
                  <c:v>0.17</c:v>
                </c:pt>
                <c:pt idx="7">
                  <c:v>0.121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BFA9-4347-BC5D-E0EB862939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gapDepth val="80"/>
        <c:shape val="cylinder"/>
        <c:axId val="343979040"/>
        <c:axId val="343984136"/>
        <c:axId val="0"/>
      </c:bar3DChart>
      <c:catAx>
        <c:axId val="343979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chemeClr val="tx2">
                <a:lumMod val="65000"/>
                <a:lumOff val="3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de-DE"/>
          </a:p>
        </c:txPr>
        <c:crossAx val="343984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3984136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chemeClr val="tx2">
                  <a:lumMod val="65000"/>
                  <a:lumOff val="35000"/>
                </a:schemeClr>
              </a:solidFill>
            </a:ln>
            <a:effectLst/>
          </c:spPr>
        </c:majorGridlines>
        <c:numFmt formatCode="0%" sourceLinked="0"/>
        <c:majorTickMark val="in"/>
        <c:minorTickMark val="none"/>
        <c:tickLblPos val="nextTo"/>
        <c:spPr>
          <a:noFill/>
          <a:ln>
            <a:solidFill>
              <a:srgbClr val="000000"/>
            </a:solidFill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439790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9185366450109788"/>
          <c:y val="1.8348718829220994E-2"/>
          <c:w val="0.54606221171891045"/>
          <c:h val="5.5479356199872931E-2"/>
        </c:manualLayout>
      </c:layout>
      <c:overlay val="0"/>
      <c:spPr>
        <a:noFill/>
        <a:ln>
          <a:solidFill>
            <a:srgbClr val="00000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pattFill prst="ltDn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>
        <a:solidFill>
          <a:schemeClr val="phClr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9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pattFill prst="ltDn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>
        <a:solidFill>
          <a:schemeClr val="phClr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9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pattFill prst="ltDn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>
        <a:solidFill>
          <a:schemeClr val="phClr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pattFill prst="ltDn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>
        <a:solidFill>
          <a:schemeClr val="phClr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9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pattFill prst="ltDn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>
        <a:solidFill>
          <a:schemeClr val="phClr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8.xml><?xml version="1.0" encoding="utf-8"?>
<cs:chartStyle xmlns:cs="http://schemas.microsoft.com/office/drawing/2012/chartStyle" xmlns:a="http://schemas.openxmlformats.org/drawingml/2006/main" id="29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pattFill prst="ltDn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>
        <a:solidFill>
          <a:schemeClr val="phClr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9.xml><?xml version="1.0" encoding="utf-8"?>
<cs:chartStyle xmlns:cs="http://schemas.microsoft.com/office/drawing/2012/chartStyle" xmlns:a="http://schemas.openxmlformats.org/drawingml/2006/main" id="29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pattFill prst="ltDn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>
        <a:solidFill>
          <a:schemeClr val="phClr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pattFill prst="ltDn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>
        <a:solidFill>
          <a:schemeClr val="phClr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9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pattFill prst="ltDn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>
        <a:solidFill>
          <a:schemeClr val="phClr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9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pattFill prst="ltDn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>
        <a:solidFill>
          <a:schemeClr val="phClr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5300" cy="500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2" tIns="46241" rIns="92482" bIns="46241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7448" y="0"/>
            <a:ext cx="2975300" cy="500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2" tIns="46241" rIns="92482" bIns="4624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94507"/>
            <a:ext cx="2975300" cy="500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2" tIns="46241" rIns="92482" bIns="46241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de-DE"/>
              <a:t>(c) IGF Institut für Grundlagenforschung, www.igf.at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7448" y="9494507"/>
            <a:ext cx="2975300" cy="500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2" tIns="46241" rIns="92482" bIns="4624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E0040E8-628D-4DEC-BF74-3F3988D94976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66568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5300" cy="500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2" tIns="46241" rIns="92482" bIns="46241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7448" y="0"/>
            <a:ext cx="2975300" cy="500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2" tIns="46241" rIns="92482" bIns="4624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47713"/>
            <a:ext cx="5003800" cy="3752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115" y="4749652"/>
            <a:ext cx="5492121" cy="4498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2" tIns="46241" rIns="92482" bIns="462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4507"/>
            <a:ext cx="2975300" cy="500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2" tIns="46241" rIns="92482" bIns="46241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de-DE"/>
              <a:t>(c) IGF Institut für Grundlagenforschung, www.igf.at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7448" y="9494507"/>
            <a:ext cx="2975300" cy="500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2" tIns="46241" rIns="92482" bIns="4624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5EEC2A5-A1FD-43B6-B920-095CF8744A4D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635901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ackgroundp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3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 descr="IGF_logo_text_ohn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79400"/>
            <a:ext cx="1981200" cy="862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51275" y="188913"/>
            <a:ext cx="4968875" cy="1614487"/>
          </a:xfrm>
        </p:spPr>
        <p:txBody>
          <a:bodyPr/>
          <a:lstStyle>
            <a:lvl1pPr>
              <a:defRPr sz="26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68425" y="3824288"/>
            <a:ext cx="6400800" cy="1333500"/>
          </a:xfrm>
        </p:spPr>
        <p:txBody>
          <a:bodyPr/>
          <a:lstStyle>
            <a:lvl1pPr marL="0" indent="0" algn="ctr">
              <a:buFont typeface="Wingdings 2" pitchFamily="18" charset="2"/>
              <a:buNone/>
              <a:defRPr sz="2200"/>
            </a:lvl1pPr>
          </a:lstStyle>
          <a:p>
            <a:r>
              <a:rPr lang="de-DE"/>
              <a:t>Formatvorlage des Untertitelmasters durch Klicken bearbeiten. </a:t>
            </a:r>
          </a:p>
          <a:p>
            <a:r>
              <a:rPr lang="de-AT"/>
              <a:t>Namen 12 Pkt. mager und </a:t>
            </a:r>
            <a:endParaRPr lang="de-DE"/>
          </a:p>
          <a:p>
            <a:r>
              <a:rPr lang="de-AT"/>
              <a:t>Datum 12 Pkt mager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789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-</a:t>
            </a:r>
            <a:fld id="{84DB1011-6078-4C4E-AD96-A868C53959D3}" type="slidenum">
              <a:rPr lang="de-DE"/>
              <a:pPr/>
              <a:t>‹Nr.›</a:t>
            </a:fld>
            <a:r>
              <a:rPr lang="de-DE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491451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05613" y="274638"/>
            <a:ext cx="2195512" cy="602456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15900" y="274638"/>
            <a:ext cx="6437313" cy="6024562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-</a:t>
            </a:r>
            <a:fld id="{002F8930-37F3-46D0-9795-41449B57AD67}" type="slidenum">
              <a:rPr lang="de-DE"/>
              <a:pPr/>
              <a:t>‹Nr.›</a:t>
            </a:fld>
            <a:r>
              <a:rPr lang="de-DE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1688606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67063" y="274638"/>
            <a:ext cx="5834062" cy="11430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215900" y="1773238"/>
            <a:ext cx="8712200" cy="4525962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-</a:t>
            </a:r>
            <a:fld id="{A07ACADD-2D29-4D58-9305-EAA020E95A2C}" type="slidenum">
              <a:rPr lang="de-DE"/>
              <a:pPr/>
              <a:t>‹Nr.›</a:t>
            </a:fld>
            <a:r>
              <a:rPr lang="de-DE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224231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-</a:t>
            </a:r>
            <a:fld id="{30914EC7-B106-4807-A194-C2EAA22903BE}" type="slidenum">
              <a:rPr lang="de-DE"/>
              <a:pPr/>
              <a:t>‹Nr.›</a:t>
            </a:fld>
            <a:r>
              <a:rPr lang="de-DE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4102314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-</a:t>
            </a:r>
            <a:fld id="{3CEBC7DC-62FE-4507-B3AA-814E3C00B880}" type="slidenum">
              <a:rPr lang="de-DE"/>
              <a:pPr/>
              <a:t>‹Nr.›</a:t>
            </a:fld>
            <a:r>
              <a:rPr lang="de-DE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1024243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15900" y="1773238"/>
            <a:ext cx="42799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2799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-</a:t>
            </a:r>
            <a:fld id="{81045983-D2E7-4013-89F3-A1159707F425}" type="slidenum">
              <a:rPr lang="de-DE"/>
              <a:pPr/>
              <a:t>‹Nr.›</a:t>
            </a:fld>
            <a:r>
              <a:rPr lang="de-DE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181555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-</a:t>
            </a:r>
            <a:fld id="{EB015037-718C-4FC1-985A-CD4ADC7EA1D2}" type="slidenum">
              <a:rPr lang="de-DE"/>
              <a:pPr/>
              <a:t>‹Nr.›</a:t>
            </a:fld>
            <a:r>
              <a:rPr lang="de-DE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741659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-</a:t>
            </a:r>
            <a:fld id="{DBDC6245-5653-4E80-9027-DFB53D86F1F1}" type="slidenum">
              <a:rPr lang="de-DE"/>
              <a:pPr/>
              <a:t>‹Nr.›</a:t>
            </a:fld>
            <a:r>
              <a:rPr lang="de-DE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651223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-</a:t>
            </a:r>
            <a:fld id="{B104D0AC-EC3F-4FAD-AB4A-C9CB24E3E772}" type="slidenum">
              <a:rPr lang="de-DE"/>
              <a:pPr/>
              <a:t>‹Nr.›</a:t>
            </a:fld>
            <a:r>
              <a:rPr lang="de-DE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256599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-</a:t>
            </a:r>
            <a:fld id="{08DFB921-D539-45E6-8250-AFDB74EE0771}" type="slidenum">
              <a:rPr lang="de-DE"/>
              <a:pPr/>
              <a:t>‹Nr.›</a:t>
            </a:fld>
            <a:r>
              <a:rPr lang="de-DE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1920074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-</a:t>
            </a:r>
            <a:fld id="{205D3128-3428-4035-9DE0-AB2E9F8F8A31}" type="slidenum">
              <a:rPr lang="de-DE"/>
              <a:pPr/>
              <a:t>‹Nr.›</a:t>
            </a:fld>
            <a:r>
              <a:rPr lang="de-DE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517195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badi MT Condensed" pitchFamily="34" charset="0"/>
              </a:defRPr>
            </a:lvl1pPr>
          </a:lstStyle>
          <a:p>
            <a:r>
              <a:rPr lang="de-DE"/>
              <a:t>-</a:t>
            </a:r>
            <a:fld id="{FB4A590C-746D-4F63-B22D-D457F732E845}" type="slidenum">
              <a:rPr lang="de-DE"/>
              <a:pPr/>
              <a:t>‹Nr.›</a:t>
            </a:fld>
            <a:r>
              <a:rPr lang="de-DE"/>
              <a:t>-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167063" y="274638"/>
            <a:ext cx="58340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1773238"/>
            <a:ext cx="87122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 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400800"/>
            <a:ext cx="5334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" name="Rechteck 6"/>
          <p:cNvSpPr/>
          <p:nvPr userDrawn="1"/>
        </p:nvSpPr>
        <p:spPr>
          <a:xfrm>
            <a:off x="0" y="1438363"/>
            <a:ext cx="9153525" cy="148486"/>
          </a:xfrm>
          <a:prstGeom prst="rect">
            <a:avLst/>
          </a:prstGeom>
          <a:solidFill>
            <a:srgbClr val="92B5D5">
              <a:alpha val="7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badi MT Condensed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badi MT Condensed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badi MT Condensed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badi MT Condensed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badi MT Condensed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badi MT Condensed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badi MT Condensed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badi MT Condensed" pitchFamily="34" charset="0"/>
        </a:defRPr>
      </a:lvl9pPr>
    </p:titleStyle>
    <p:bodyStyle>
      <a:lvl1pPr marL="357188" indent="-357188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Font typeface="Wingdings 2" panose="05020102010507070707" pitchFamily="18" charset="2"/>
        <a:buChar char=""/>
        <a:tabLst>
          <a:tab pos="792163" algn="l"/>
        </a:tabLst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80988" algn="l" rtl="0" eaLnBrk="0" fontAlgn="base" hangingPunct="0">
        <a:spcBef>
          <a:spcPct val="20000"/>
        </a:spcBef>
        <a:spcAft>
          <a:spcPct val="0"/>
        </a:spcAft>
        <a:buClr>
          <a:srgbClr val="FFAFAF"/>
        </a:buClr>
        <a:buSzPct val="80000"/>
        <a:buFont typeface="Wingdings 2" panose="05020102010507070707" pitchFamily="18" charset="2"/>
        <a:buChar char=""/>
        <a:tabLst>
          <a:tab pos="792163" algn="l"/>
        </a:tabLst>
        <a:defRPr sz="2600">
          <a:solidFill>
            <a:schemeClr val="tx1"/>
          </a:solidFill>
          <a:latin typeface="+mn-lt"/>
        </a:defRPr>
      </a:lvl2pPr>
      <a:lvl3pPr marL="944563" indent="-228600" algn="l" rtl="0" eaLnBrk="0" fontAlgn="base" hangingPunct="0">
        <a:spcBef>
          <a:spcPct val="20000"/>
        </a:spcBef>
        <a:spcAft>
          <a:spcPct val="0"/>
        </a:spcAft>
        <a:buChar char="•"/>
        <a:tabLst>
          <a:tab pos="792163" algn="l"/>
        </a:tabLst>
        <a:defRPr sz="2400">
          <a:solidFill>
            <a:schemeClr val="tx1"/>
          </a:solidFill>
          <a:latin typeface="+mn-lt"/>
        </a:defRPr>
      </a:lvl3pPr>
      <a:lvl4pPr marL="1250950" indent="-242888" algn="l" rtl="0" eaLnBrk="0" fontAlgn="base" hangingPunct="0">
        <a:spcBef>
          <a:spcPct val="20000"/>
        </a:spcBef>
        <a:spcAft>
          <a:spcPct val="0"/>
        </a:spcAft>
        <a:buChar char="–"/>
        <a:tabLst>
          <a:tab pos="792163" algn="l"/>
        </a:tabLst>
        <a:defRPr sz="2000">
          <a:solidFill>
            <a:schemeClr val="tx1"/>
          </a:solidFill>
          <a:latin typeface="+mn-lt"/>
        </a:defRPr>
      </a:lvl4pPr>
      <a:lvl5pPr marL="1590675" indent="-180975" algn="l" rtl="0" eaLnBrk="0" fontAlgn="base" hangingPunct="0">
        <a:spcBef>
          <a:spcPct val="20000"/>
        </a:spcBef>
        <a:spcAft>
          <a:spcPct val="0"/>
        </a:spcAft>
        <a:buChar char="»"/>
        <a:tabLst>
          <a:tab pos="792163" algn="l"/>
        </a:tabLst>
        <a:defRPr sz="2000">
          <a:solidFill>
            <a:schemeClr val="tx1"/>
          </a:solidFill>
          <a:latin typeface="+mn-lt"/>
        </a:defRPr>
      </a:lvl5pPr>
      <a:lvl6pPr marL="2047875" indent="-180975" algn="l" rtl="0" fontAlgn="base">
        <a:spcBef>
          <a:spcPct val="20000"/>
        </a:spcBef>
        <a:spcAft>
          <a:spcPct val="0"/>
        </a:spcAft>
        <a:buChar char="»"/>
        <a:tabLst>
          <a:tab pos="792163" algn="l"/>
        </a:tabLst>
        <a:defRPr sz="2000">
          <a:solidFill>
            <a:schemeClr val="tx1"/>
          </a:solidFill>
          <a:latin typeface="+mn-lt"/>
        </a:defRPr>
      </a:lvl6pPr>
      <a:lvl7pPr marL="2505075" indent="-180975" algn="l" rtl="0" fontAlgn="base">
        <a:spcBef>
          <a:spcPct val="20000"/>
        </a:spcBef>
        <a:spcAft>
          <a:spcPct val="0"/>
        </a:spcAft>
        <a:buChar char="»"/>
        <a:tabLst>
          <a:tab pos="792163" algn="l"/>
        </a:tabLst>
        <a:defRPr sz="2000">
          <a:solidFill>
            <a:schemeClr val="tx1"/>
          </a:solidFill>
          <a:latin typeface="+mn-lt"/>
        </a:defRPr>
      </a:lvl7pPr>
      <a:lvl8pPr marL="2962275" indent="-180975" algn="l" rtl="0" fontAlgn="base">
        <a:spcBef>
          <a:spcPct val="20000"/>
        </a:spcBef>
        <a:spcAft>
          <a:spcPct val="0"/>
        </a:spcAft>
        <a:buChar char="»"/>
        <a:tabLst>
          <a:tab pos="792163" algn="l"/>
        </a:tabLst>
        <a:defRPr sz="2000">
          <a:solidFill>
            <a:schemeClr val="tx1"/>
          </a:solidFill>
          <a:latin typeface="+mn-lt"/>
        </a:defRPr>
      </a:lvl8pPr>
      <a:lvl9pPr marL="3419475" indent="-180975" algn="l" rtl="0" fontAlgn="base">
        <a:spcBef>
          <a:spcPct val="20000"/>
        </a:spcBef>
        <a:spcAft>
          <a:spcPct val="0"/>
        </a:spcAft>
        <a:buChar char="»"/>
        <a:tabLst>
          <a:tab pos="792163" algn="l"/>
        </a:tabLs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16"/>
          <p:cNvSpPr>
            <a:spLocks noChangeArrowheads="1"/>
          </p:cNvSpPr>
          <p:nvPr/>
        </p:nvSpPr>
        <p:spPr bwMode="auto">
          <a:xfrm>
            <a:off x="2943225" y="30099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AT"/>
          </a:p>
        </p:txBody>
      </p:sp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3132138" y="2951163"/>
            <a:ext cx="9144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AT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575556" y="1916833"/>
            <a:ext cx="7848600" cy="3024333"/>
          </a:xfrm>
          <a:noFill/>
        </p:spPr>
        <p:txBody>
          <a:bodyPr/>
          <a:lstStyle/>
          <a:p>
            <a:pPr eaLnBrk="1" hangingPunct="1"/>
            <a:r>
              <a:rPr lang="de-AT" altLang="de-DE" sz="2800" dirty="0">
                <a:latin typeface="Arial" panose="020B0604020202020204" pitchFamily="34" charset="0"/>
              </a:rPr>
              <a:t>„Erhebung Hausbetreuung/Hausverwaltung“ bei den </a:t>
            </a:r>
            <a:r>
              <a:rPr lang="de-AT" altLang="de-DE" sz="2800" dirty="0" err="1">
                <a:latin typeface="Arial" panose="020B0604020202020204" pitchFamily="34" charset="0"/>
              </a:rPr>
              <a:t>KgL</a:t>
            </a:r>
            <a:r>
              <a:rPr lang="de-AT" altLang="de-DE" sz="2800" dirty="0">
                <a:latin typeface="Arial" panose="020B0604020202020204" pitchFamily="34" charset="0"/>
              </a:rPr>
              <a:t>-Wohneinheiten</a:t>
            </a:r>
          </a:p>
          <a:p>
            <a:pPr eaLnBrk="1" hangingPunct="1"/>
            <a:r>
              <a:rPr lang="de-AT" altLang="de-DE" sz="1400" dirty="0">
                <a:latin typeface="Arial" panose="020B0604020202020204" pitchFamily="34" charset="0"/>
              </a:rPr>
              <a:t>MieterInnen Befragung</a:t>
            </a:r>
          </a:p>
          <a:p>
            <a:pPr eaLnBrk="1" hangingPunct="1"/>
            <a:endParaRPr lang="de-AT" altLang="de-DE" sz="1400" dirty="0">
              <a:latin typeface="Arial" panose="020B0604020202020204" pitchFamily="34" charset="0"/>
            </a:endParaRPr>
          </a:p>
          <a:p>
            <a:pPr eaLnBrk="1" hangingPunct="1"/>
            <a:r>
              <a:rPr lang="de-DE" altLang="de-DE" sz="1400" b="0" dirty="0">
                <a:latin typeface="Arial" panose="020B0604020202020204" pitchFamily="34" charset="0"/>
              </a:rPr>
              <a:t>11. Dezember 2023</a:t>
            </a:r>
          </a:p>
          <a:p>
            <a:pPr eaLnBrk="1" hangingPunct="1"/>
            <a:endParaRPr lang="de-DE" altLang="de-DE" sz="1500" b="0" dirty="0">
              <a:latin typeface="Arial" panose="020B0604020202020204" pitchFamily="34" charset="0"/>
            </a:endParaRPr>
          </a:p>
          <a:p>
            <a:pPr eaLnBrk="1" hangingPunct="1"/>
            <a:endParaRPr lang="de-DE" altLang="de-DE" sz="1500" b="0" dirty="0">
              <a:latin typeface="Arial" panose="020B0604020202020204" pitchFamily="34" charset="0"/>
            </a:endParaRPr>
          </a:p>
          <a:p>
            <a:pPr eaLnBrk="1" hangingPunct="1"/>
            <a:r>
              <a:rPr lang="de-DE" altLang="de-DE" sz="1200" b="0" dirty="0">
                <a:latin typeface="Arial" panose="020B0604020202020204" pitchFamily="34" charset="0"/>
              </a:rPr>
              <a:t>Mag. Ernestine Berger</a:t>
            </a:r>
          </a:p>
          <a:p>
            <a:pPr eaLnBrk="1" hangingPunct="1"/>
            <a:r>
              <a:rPr lang="de-DE" altLang="de-DE" sz="1200" b="0" dirty="0">
                <a:latin typeface="Arial" panose="020B0604020202020204" pitchFamily="34" charset="0"/>
              </a:rPr>
              <a:t>Dipl.-VW. Andreas Greß</a:t>
            </a:r>
          </a:p>
          <a:p>
            <a:r>
              <a:rPr lang="de-DE" altLang="de-DE" sz="1200" b="0" dirty="0">
                <a:latin typeface="Arial" panose="020B0604020202020204" pitchFamily="34" charset="0"/>
              </a:rPr>
              <a:t>IGF-Institut für Grundlagenforschung – www.igf.at</a:t>
            </a:r>
            <a:endParaRPr lang="de-AT" altLang="de-DE" sz="1200" b="0" dirty="0">
              <a:latin typeface="Arial" panose="020B0604020202020204" pitchFamily="34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436421"/>
            <a:ext cx="3441192" cy="60350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10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Wohnungsbezug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„Wenn Sie an die Wohnungsbesichtigung zurückdenken: Wie ist die Besichtigung der Wohnung abgelaufen?“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12955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</a:t>
            </a:r>
          </a:p>
        </p:txBody>
      </p:sp>
      <p:graphicFrame>
        <p:nvGraphicFramePr>
          <p:cNvPr id="3" name="Object 117">
            <a:extLst>
              <a:ext uri="{FF2B5EF4-FFF2-40B4-BE49-F238E27FC236}">
                <a16:creationId xmlns:a16="http://schemas.microsoft.com/office/drawing/2014/main" id="{2C260FBE-9C47-D240-BF1F-87EB1561900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8283744"/>
              </p:ext>
            </p:extLst>
          </p:nvPr>
        </p:nvGraphicFramePr>
        <p:xfrm>
          <a:off x="1259632" y="1448544"/>
          <a:ext cx="6358613" cy="39609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03752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11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Wohnungsbezug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„Wenn Sie an die Wohnungsbesichtigung zurückdenken: Wie ist die Besichtigung der Wohnung abgelaufen?“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12955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</a:t>
            </a: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EDEBFB9E-B23B-FFB2-CDF8-388DB1F85B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294452"/>
              </p:ext>
            </p:extLst>
          </p:nvPr>
        </p:nvGraphicFramePr>
        <p:xfrm>
          <a:off x="819150" y="1988840"/>
          <a:ext cx="7505699" cy="2667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5621">
                  <a:extLst>
                    <a:ext uri="{9D8B030D-6E8A-4147-A177-3AD203B41FA5}">
                      <a16:colId xmlns:a16="http://schemas.microsoft.com/office/drawing/2014/main" val="72767404"/>
                    </a:ext>
                  </a:extLst>
                </a:gridCol>
                <a:gridCol w="831697">
                  <a:extLst>
                    <a:ext uri="{9D8B030D-6E8A-4147-A177-3AD203B41FA5}">
                      <a16:colId xmlns:a16="http://schemas.microsoft.com/office/drawing/2014/main" val="759793918"/>
                    </a:ext>
                  </a:extLst>
                </a:gridCol>
                <a:gridCol w="770414">
                  <a:extLst>
                    <a:ext uri="{9D8B030D-6E8A-4147-A177-3AD203B41FA5}">
                      <a16:colId xmlns:a16="http://schemas.microsoft.com/office/drawing/2014/main" val="1166630275"/>
                    </a:ext>
                  </a:extLst>
                </a:gridCol>
                <a:gridCol w="770414">
                  <a:extLst>
                    <a:ext uri="{9D8B030D-6E8A-4147-A177-3AD203B41FA5}">
                      <a16:colId xmlns:a16="http://schemas.microsoft.com/office/drawing/2014/main" val="3476064648"/>
                    </a:ext>
                  </a:extLst>
                </a:gridCol>
                <a:gridCol w="647848">
                  <a:extLst>
                    <a:ext uri="{9D8B030D-6E8A-4147-A177-3AD203B41FA5}">
                      <a16:colId xmlns:a16="http://schemas.microsoft.com/office/drawing/2014/main" val="571770794"/>
                    </a:ext>
                  </a:extLst>
                </a:gridCol>
                <a:gridCol w="700376">
                  <a:extLst>
                    <a:ext uri="{9D8B030D-6E8A-4147-A177-3AD203B41FA5}">
                      <a16:colId xmlns:a16="http://schemas.microsoft.com/office/drawing/2014/main" val="4018612147"/>
                    </a:ext>
                  </a:extLst>
                </a:gridCol>
                <a:gridCol w="700376">
                  <a:extLst>
                    <a:ext uri="{9D8B030D-6E8A-4147-A177-3AD203B41FA5}">
                      <a16:colId xmlns:a16="http://schemas.microsoft.com/office/drawing/2014/main" val="3556032453"/>
                    </a:ext>
                  </a:extLst>
                </a:gridCol>
                <a:gridCol w="420226">
                  <a:extLst>
                    <a:ext uri="{9D8B030D-6E8A-4147-A177-3AD203B41FA5}">
                      <a16:colId xmlns:a16="http://schemas.microsoft.com/office/drawing/2014/main" val="4094579874"/>
                    </a:ext>
                  </a:extLst>
                </a:gridCol>
                <a:gridCol w="408553">
                  <a:extLst>
                    <a:ext uri="{9D8B030D-6E8A-4147-A177-3AD203B41FA5}">
                      <a16:colId xmlns:a16="http://schemas.microsoft.com/office/drawing/2014/main" val="136774588"/>
                    </a:ext>
                  </a:extLst>
                </a:gridCol>
                <a:gridCol w="548628">
                  <a:extLst>
                    <a:ext uri="{9D8B030D-6E8A-4147-A177-3AD203B41FA5}">
                      <a16:colId xmlns:a16="http://schemas.microsoft.com/office/drawing/2014/main" val="3919231660"/>
                    </a:ext>
                  </a:extLst>
                </a:gridCol>
                <a:gridCol w="551546">
                  <a:extLst>
                    <a:ext uri="{9D8B030D-6E8A-4147-A177-3AD203B41FA5}">
                      <a16:colId xmlns:a16="http://schemas.microsoft.com/office/drawing/2014/main" val="88638714"/>
                    </a:ext>
                  </a:extLst>
                </a:gridCol>
              </a:tblGrid>
              <a:tr h="238125">
                <a:tc rowSpan="3">
                  <a:txBody>
                    <a:bodyPr/>
                    <a:lstStyle/>
                    <a:p>
                      <a:pPr algn="l" fontAlgn="b"/>
                      <a:r>
                        <a:rPr lang="de-AT" sz="1000" u="none" strike="noStrike">
                          <a:effectLst/>
                        </a:rPr>
                        <a:t> 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de-DE" sz="1000" u="none" strike="noStrike">
                          <a:effectLst/>
                        </a:rPr>
                        <a:t>Wenn Sie an die Wohnungsbesichtigung zurückdenken: Wie ist die Besichtigung der Wohnung abgelaufen?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01480"/>
                  </a:ext>
                </a:extLst>
              </a:tr>
              <a:tr h="93345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000" u="none" strike="noStrike">
                          <a:effectLst/>
                        </a:rPr>
                        <a:t>Ich habe den Schlüssel von der KgL/gswb bekommen und habe die Wohnung alleine besichtigt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000" u="none" strike="noStrike">
                          <a:effectLst/>
                        </a:rPr>
                        <a:t>Ich habe die Wohnung mit mit einem Mitarbeiter der KgL/gswb gemeinsam besichtigt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000" u="none" strike="noStrike">
                          <a:effectLst/>
                        </a:rPr>
                        <a:t>In der Wohnung wohnte noch jemand. Ich musste mit dem Mieter selber einen Termin vereinbaren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keine Angabe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Gesamtsumme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234542"/>
                  </a:ext>
                </a:extLst>
              </a:tr>
              <a:tr h="381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991605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Gesamtsumme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186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40,6%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163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35,6%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47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10,3%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62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13,5%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458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116519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2020 und später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61,9%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30,2%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4,8%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3,2%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63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8582400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2015 bis 2019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28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39,4%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36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50,7%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7,0%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2,8%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71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5881977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2010 bis 2014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20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36,4%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27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49,1%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7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12,7%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1,8%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55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8403936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2000 bis 2009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24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38,1%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30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47,6%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7,9%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6,3%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63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5029063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1999 und früher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64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36,6%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43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24,6%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23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13,1%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45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25,7%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175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2272208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keine Angabe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11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35,5%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8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25,8%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12,9%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8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25,8%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31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 dirty="0">
                          <a:effectLst/>
                        </a:rPr>
                        <a:t>100,0%</a:t>
                      </a:r>
                      <a:endParaRPr lang="de-A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6236659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0471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12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Übergabe der Wohnung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„Denken Sie bitte an den Tag des Einzuges in Ihre Wohnung: Wie wurde die Wohnung übergeben?“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65533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 – Mehrfachangaben, sonstige Anmerkungen im Tabellenband (offene Frage, ohne Vorgaben)</a:t>
            </a:r>
          </a:p>
        </p:txBody>
      </p:sp>
      <p:graphicFrame>
        <p:nvGraphicFramePr>
          <p:cNvPr id="3" name="Object 68">
            <a:extLst>
              <a:ext uri="{FF2B5EF4-FFF2-40B4-BE49-F238E27FC236}">
                <a16:creationId xmlns:a16="http://schemas.microsoft.com/office/drawing/2014/main" id="{906D955C-BC23-5409-FF64-050D5FFABC6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8418398"/>
              </p:ext>
            </p:extLst>
          </p:nvPr>
        </p:nvGraphicFramePr>
        <p:xfrm>
          <a:off x="1223628" y="1808820"/>
          <a:ext cx="6480720" cy="3764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1154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13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Übergabe der Wohnung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„Denken Sie bitte an den Tag des Einzuges in Ihre Wohnung: Wie wurde die Wohnung übergeben?“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243528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 - Mehrfachangaben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3568AEFE-5172-3F22-BA43-FD97D1A2B709}"/>
              </a:ext>
            </a:extLst>
          </p:cNvPr>
          <p:cNvSpPr txBox="1"/>
          <p:nvPr/>
        </p:nvSpPr>
        <p:spPr>
          <a:xfrm>
            <a:off x="131084" y="1736812"/>
            <a:ext cx="36663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Korrelation mit dem Einzugsjahr (Basis: Angaben sind erfolgt)</a:t>
            </a:r>
          </a:p>
        </p:txBody>
      </p:sp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2EF25103-BB60-BFA5-B88F-8F17250478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649308"/>
              </p:ext>
            </p:extLst>
          </p:nvPr>
        </p:nvGraphicFramePr>
        <p:xfrm>
          <a:off x="965194" y="2209800"/>
          <a:ext cx="7213612" cy="2438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3087">
                  <a:extLst>
                    <a:ext uri="{9D8B030D-6E8A-4147-A177-3AD203B41FA5}">
                      <a16:colId xmlns:a16="http://schemas.microsoft.com/office/drawing/2014/main" val="3842769078"/>
                    </a:ext>
                  </a:extLst>
                </a:gridCol>
                <a:gridCol w="750201">
                  <a:extLst>
                    <a:ext uri="{9D8B030D-6E8A-4147-A177-3AD203B41FA5}">
                      <a16:colId xmlns:a16="http://schemas.microsoft.com/office/drawing/2014/main" val="1565990333"/>
                    </a:ext>
                  </a:extLst>
                </a:gridCol>
                <a:gridCol w="750201">
                  <a:extLst>
                    <a:ext uri="{9D8B030D-6E8A-4147-A177-3AD203B41FA5}">
                      <a16:colId xmlns:a16="http://schemas.microsoft.com/office/drawing/2014/main" val="972658728"/>
                    </a:ext>
                  </a:extLst>
                </a:gridCol>
                <a:gridCol w="630851">
                  <a:extLst>
                    <a:ext uri="{9D8B030D-6E8A-4147-A177-3AD203B41FA5}">
                      <a16:colId xmlns:a16="http://schemas.microsoft.com/office/drawing/2014/main" val="1526106787"/>
                    </a:ext>
                  </a:extLst>
                </a:gridCol>
                <a:gridCol w="682001">
                  <a:extLst>
                    <a:ext uri="{9D8B030D-6E8A-4147-A177-3AD203B41FA5}">
                      <a16:colId xmlns:a16="http://schemas.microsoft.com/office/drawing/2014/main" val="2600722839"/>
                    </a:ext>
                  </a:extLst>
                </a:gridCol>
                <a:gridCol w="682001">
                  <a:extLst>
                    <a:ext uri="{9D8B030D-6E8A-4147-A177-3AD203B41FA5}">
                      <a16:colId xmlns:a16="http://schemas.microsoft.com/office/drawing/2014/main" val="3244031694"/>
                    </a:ext>
                  </a:extLst>
                </a:gridCol>
                <a:gridCol w="626284">
                  <a:extLst>
                    <a:ext uri="{9D8B030D-6E8A-4147-A177-3AD203B41FA5}">
                      <a16:colId xmlns:a16="http://schemas.microsoft.com/office/drawing/2014/main" val="932556591"/>
                    </a:ext>
                  </a:extLst>
                </a:gridCol>
                <a:gridCol w="180750">
                  <a:extLst>
                    <a:ext uri="{9D8B030D-6E8A-4147-A177-3AD203B41FA5}">
                      <a16:colId xmlns:a16="http://schemas.microsoft.com/office/drawing/2014/main" val="3062503847"/>
                    </a:ext>
                  </a:extLst>
                </a:gridCol>
                <a:gridCol w="683346">
                  <a:extLst>
                    <a:ext uri="{9D8B030D-6E8A-4147-A177-3AD203B41FA5}">
                      <a16:colId xmlns:a16="http://schemas.microsoft.com/office/drawing/2014/main" val="1335416404"/>
                    </a:ext>
                  </a:extLst>
                </a:gridCol>
                <a:gridCol w="532889">
                  <a:extLst>
                    <a:ext uri="{9D8B030D-6E8A-4147-A177-3AD203B41FA5}">
                      <a16:colId xmlns:a16="http://schemas.microsoft.com/office/drawing/2014/main" val="2805483098"/>
                    </a:ext>
                  </a:extLst>
                </a:gridCol>
                <a:gridCol w="682001">
                  <a:extLst>
                    <a:ext uri="{9D8B030D-6E8A-4147-A177-3AD203B41FA5}">
                      <a16:colId xmlns:a16="http://schemas.microsoft.com/office/drawing/2014/main" val="1536975275"/>
                    </a:ext>
                  </a:extLst>
                </a:gridCol>
              </a:tblGrid>
              <a:tr h="190500">
                <a:tc rowSpan="3">
                  <a:txBody>
                    <a:bodyPr/>
                    <a:lstStyle/>
                    <a:p>
                      <a:pPr algn="l" fontAlgn="b"/>
                      <a:r>
                        <a:rPr lang="de-AT" sz="1000" u="none" strike="noStrike">
                          <a:effectLst/>
                        </a:rPr>
                        <a:t> 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10">
                  <a:txBody>
                    <a:bodyPr/>
                    <a:lstStyle/>
                    <a:p>
                      <a:pPr algn="ctr" fontAlgn="b"/>
                      <a:endParaRPr lang="de-A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828725"/>
                  </a:ext>
                </a:extLst>
              </a:tr>
              <a:tr h="7239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000" u="none" strike="noStrike">
                          <a:effectLst/>
                        </a:rPr>
                        <a:t>Ich habe ein Übergabeprotokoll bekommen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000" u="none" strike="noStrike">
                          <a:effectLst/>
                        </a:rPr>
                        <a:t>Ich habe ein Info-Blatt mit allen wichtigen Informationen bekommen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000" u="none" strike="noStrike">
                          <a:effectLst/>
                        </a:rPr>
                        <a:t>Mir wurde eine Mappe mit Telefonnummern aller Ansprechpartnern überreicht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sonstige Anmerkung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Gesamtsumme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980893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92427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Gesamtsumme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201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56,0%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30,4%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34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9,5%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83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23,1%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359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1430283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2020 und später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47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79,7%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28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47,5%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7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11,9%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6,8%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7151803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2015 bis 2019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56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83,6%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16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23,9%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7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10,4%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6,0%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67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8340876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2010 bis 2014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27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55,1%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18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36,7%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7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14,3%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8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16,3%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76700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2000 bis 2009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27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50,9%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18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34,0%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5,7%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12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22,6%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53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1263845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1999 und früher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34,5%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23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20,4%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8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7,1%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50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44,2%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113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2231136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keine Angabe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27,8%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6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33,3%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11,1%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27,8%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18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 dirty="0">
                          <a:effectLst/>
                        </a:rPr>
                        <a:t>100,0%</a:t>
                      </a:r>
                      <a:endParaRPr lang="de-A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056729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27735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14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Aktuelle Wohnsituation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„Denken Sie nun an Ihre aktuelle Situation in Ihrer Wohnung: Wie zufrieden sind Sie da mit den folgenden Punkten?“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862581" y="6354703"/>
            <a:ext cx="76658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%), 5-stufige Bewertungsskala, Rest auf 100% = keine Angabe, Begründungen für „teils/teils/geringe Zufriedenheit“ </a:t>
            </a:r>
          </a:p>
          <a:p>
            <a:r>
              <a:rPr lang="de-AT" sz="1000" dirty="0"/>
              <a:t>im Tabellenband (offene Frage, ohne Vorgaben)</a:t>
            </a:r>
          </a:p>
        </p:txBody>
      </p:sp>
      <p:graphicFrame>
        <p:nvGraphicFramePr>
          <p:cNvPr id="5" name="Object 68">
            <a:extLst>
              <a:ext uri="{FF2B5EF4-FFF2-40B4-BE49-F238E27FC236}">
                <a16:creationId xmlns:a16="http://schemas.microsoft.com/office/drawing/2014/main" id="{3FF5C0B0-B924-7C2B-7799-295C2308A1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6378077"/>
              </p:ext>
            </p:extLst>
          </p:nvPr>
        </p:nvGraphicFramePr>
        <p:xfrm>
          <a:off x="755576" y="1916832"/>
          <a:ext cx="6763581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49897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15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Bewertung der Wohnanlage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„Was läuft in Ihrer Wohnanlage gut, was läuft nicht so gut?“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862581" y="6354703"/>
            <a:ext cx="579838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%), 5-stufige Bewertungsskala, Rest auf 100% = keine Angabe, Ranking „Top-Box“</a:t>
            </a:r>
          </a:p>
        </p:txBody>
      </p:sp>
      <p:graphicFrame>
        <p:nvGraphicFramePr>
          <p:cNvPr id="5" name="Object 68">
            <a:extLst>
              <a:ext uri="{FF2B5EF4-FFF2-40B4-BE49-F238E27FC236}">
                <a16:creationId xmlns:a16="http://schemas.microsoft.com/office/drawing/2014/main" id="{3FF5C0B0-B924-7C2B-7799-295C2308A1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6939614"/>
              </p:ext>
            </p:extLst>
          </p:nvPr>
        </p:nvGraphicFramePr>
        <p:xfrm>
          <a:off x="971600" y="1880828"/>
          <a:ext cx="6763581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62919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16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Ausstattung im Außenbereich der Wohnanlage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„Bitte bewerten Sie den Zustand des Außenbereichs…“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862581" y="6354703"/>
            <a:ext cx="58336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%), 5-stufige Bewertungsskala, Rest auf 100% = keine Angabe, Ranking „Top-Box“</a:t>
            </a:r>
          </a:p>
        </p:txBody>
      </p:sp>
      <p:graphicFrame>
        <p:nvGraphicFramePr>
          <p:cNvPr id="5" name="Object 68">
            <a:extLst>
              <a:ext uri="{FF2B5EF4-FFF2-40B4-BE49-F238E27FC236}">
                <a16:creationId xmlns:a16="http://schemas.microsoft.com/office/drawing/2014/main" id="{3FF5C0B0-B924-7C2B-7799-295C2308A1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6049602"/>
              </p:ext>
            </p:extLst>
          </p:nvPr>
        </p:nvGraphicFramePr>
        <p:xfrm>
          <a:off x="971600" y="1880828"/>
          <a:ext cx="6763581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70883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17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Nutzung der Ausstattung im Außenbereich der Wohnanlage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„Wie häufig nutzen Sie folgende Ausstattung des Außenbereiches?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862581" y="6354703"/>
            <a:ext cx="426911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%), Rest auf 100% = keine Angabe, Ranking „Top-Box“</a:t>
            </a:r>
          </a:p>
        </p:txBody>
      </p:sp>
      <p:graphicFrame>
        <p:nvGraphicFramePr>
          <p:cNvPr id="5" name="Object 68">
            <a:extLst>
              <a:ext uri="{FF2B5EF4-FFF2-40B4-BE49-F238E27FC236}">
                <a16:creationId xmlns:a16="http://schemas.microsoft.com/office/drawing/2014/main" id="{3FF5C0B0-B924-7C2B-7799-295C2308A1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2496047"/>
              </p:ext>
            </p:extLst>
          </p:nvPr>
        </p:nvGraphicFramePr>
        <p:xfrm>
          <a:off x="683568" y="1808820"/>
          <a:ext cx="7488832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450658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18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Postkästen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„Sind die Postkästen in einem guten Zustand?“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55338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 – Begründungen für „nein“ im Tabellenband (offene Frage, ohne Vorgaben)</a:t>
            </a:r>
          </a:p>
        </p:txBody>
      </p:sp>
      <p:graphicFrame>
        <p:nvGraphicFramePr>
          <p:cNvPr id="2" name="Object 117">
            <a:extLst>
              <a:ext uri="{FF2B5EF4-FFF2-40B4-BE49-F238E27FC236}">
                <a16:creationId xmlns:a16="http://schemas.microsoft.com/office/drawing/2014/main" id="{345F946A-B99A-FD0F-5D52-9F789C1EB0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1974549"/>
              </p:ext>
            </p:extLst>
          </p:nvPr>
        </p:nvGraphicFramePr>
        <p:xfrm>
          <a:off x="1421489" y="1610798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ED1500F7-48DC-377D-A805-D599F645EA22}"/>
              </a:ext>
            </a:extLst>
          </p:cNvPr>
          <p:cNvSpPr txBox="1"/>
          <p:nvPr/>
        </p:nvSpPr>
        <p:spPr>
          <a:xfrm>
            <a:off x="1854749" y="5241885"/>
            <a:ext cx="54345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Postkästen sind: kaputt, Schlösser fehlen, Schlösser defekt, beschmiert, uralt, beschädigt….</a:t>
            </a:r>
          </a:p>
        </p:txBody>
      </p:sp>
    </p:spTree>
    <p:extLst>
      <p:ext uri="{BB962C8B-B14F-4D97-AF65-F5344CB8AC3E}">
        <p14:creationId xmlns:p14="http://schemas.microsoft.com/office/powerpoint/2010/main" val="29460865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19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Klingelschild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„Ist Ihr Name am Klingelschild angebracht?“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55338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 – Begründungen für „nein“ im Tabellenband (offene Frage, ohne Vorgaben)</a:t>
            </a:r>
          </a:p>
        </p:txBody>
      </p:sp>
      <p:graphicFrame>
        <p:nvGraphicFramePr>
          <p:cNvPr id="2" name="Object 117">
            <a:extLst>
              <a:ext uri="{FF2B5EF4-FFF2-40B4-BE49-F238E27FC236}">
                <a16:creationId xmlns:a16="http://schemas.microsoft.com/office/drawing/2014/main" id="{345F946A-B99A-FD0F-5D52-9F789C1EB0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2641006"/>
              </p:ext>
            </p:extLst>
          </p:nvPr>
        </p:nvGraphicFramePr>
        <p:xfrm>
          <a:off x="1421489" y="1610798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ED1500F7-48DC-377D-A805-D599F645EA22}"/>
              </a:ext>
            </a:extLst>
          </p:cNvPr>
          <p:cNvSpPr txBox="1"/>
          <p:nvPr/>
        </p:nvSpPr>
        <p:spPr>
          <a:xfrm>
            <a:off x="1943708" y="5242030"/>
            <a:ext cx="54248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Klingelschild ist: vergilbt, schlecht lesbar, musste es selber machen, bis jetzt nicht gemacht…</a:t>
            </a:r>
          </a:p>
        </p:txBody>
      </p:sp>
    </p:spTree>
    <p:extLst>
      <p:ext uri="{BB962C8B-B14F-4D97-AF65-F5344CB8AC3E}">
        <p14:creationId xmlns:p14="http://schemas.microsoft.com/office/powerpoint/2010/main" val="1156980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2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sz="2000" dirty="0">
                <a:latin typeface="Arial" panose="020B0604020202020204" pitchFamily="34" charset="0"/>
              </a:rPr>
              <a:t>Studiendesign/Auswertungsbasis</a:t>
            </a:r>
            <a:endParaRPr lang="de-AT" sz="2000" dirty="0"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13922" y="1736812"/>
            <a:ext cx="8316156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57188" indent="-3571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 2" panose="05020102010507070707" pitchFamily="18" charset="2"/>
              <a:buChar char=""/>
              <a:tabLst>
                <a:tab pos="792163" algn="l"/>
              </a:tabLst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809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AFAF"/>
              </a:buClr>
              <a:buSzPct val="80000"/>
              <a:buFont typeface="Wingdings 2" panose="05020102010507070707" pitchFamily="18" charset="2"/>
              <a:buChar char=""/>
              <a:tabLst>
                <a:tab pos="792163" algn="l"/>
              </a:tabLst>
              <a:defRPr sz="2600">
                <a:solidFill>
                  <a:schemeClr val="tx1"/>
                </a:solidFill>
                <a:latin typeface="+mn-lt"/>
              </a:defRPr>
            </a:lvl2pPr>
            <a:lvl3pPr marL="9445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792163" algn="l"/>
              </a:tabLst>
              <a:defRPr sz="2400">
                <a:solidFill>
                  <a:schemeClr val="tx1"/>
                </a:solidFill>
                <a:latin typeface="+mn-lt"/>
              </a:defRPr>
            </a:lvl3pPr>
            <a:lvl4pPr marL="1250950" indent="-242888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tabLst>
                <a:tab pos="792163" algn="l"/>
              </a:tabLst>
              <a:defRPr sz="2000">
                <a:solidFill>
                  <a:schemeClr val="tx1"/>
                </a:solidFill>
                <a:latin typeface="+mn-lt"/>
              </a:defRPr>
            </a:lvl4pPr>
            <a:lvl5pPr marL="1590675" indent="-180975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92163" algn="l"/>
              </a:tabLst>
              <a:defRPr sz="2000">
                <a:solidFill>
                  <a:schemeClr val="tx1"/>
                </a:solidFill>
                <a:latin typeface="+mn-lt"/>
              </a:defRPr>
            </a:lvl5pPr>
            <a:lvl6pPr marL="2047875" indent="-180975" algn="l" rtl="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792163" algn="l"/>
              </a:tabLst>
              <a:defRPr sz="2000">
                <a:solidFill>
                  <a:schemeClr val="tx1"/>
                </a:solidFill>
                <a:latin typeface="+mn-lt"/>
              </a:defRPr>
            </a:lvl6pPr>
            <a:lvl7pPr marL="2505075" indent="-180975" algn="l" rtl="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792163" algn="l"/>
              </a:tabLst>
              <a:defRPr sz="2000">
                <a:solidFill>
                  <a:schemeClr val="tx1"/>
                </a:solidFill>
                <a:latin typeface="+mn-lt"/>
              </a:defRPr>
            </a:lvl7pPr>
            <a:lvl8pPr marL="2962275" indent="-180975" algn="l" rtl="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792163" algn="l"/>
              </a:tabLst>
              <a:defRPr sz="2000">
                <a:solidFill>
                  <a:schemeClr val="tx1"/>
                </a:solidFill>
                <a:latin typeface="+mn-lt"/>
              </a:defRPr>
            </a:lvl8pPr>
            <a:lvl9pPr marL="3419475" indent="-180975" algn="l" rtl="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792163" algn="l"/>
              </a:tabLst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56870" indent="-356870" eaLnBrk="1" hangingPunct="1">
              <a:spcBef>
                <a:spcPct val="30000"/>
              </a:spcBef>
            </a:pPr>
            <a:r>
              <a:rPr lang="de-DE" altLang="de-DE" sz="1200" kern="0" dirty="0">
                <a:latin typeface="Arial"/>
                <a:cs typeface="Arial"/>
              </a:rPr>
              <a:t>Zielgruppe:</a:t>
            </a:r>
            <a:r>
              <a:rPr lang="de-DE" altLang="de-DE" sz="1200" b="0" kern="0" dirty="0">
                <a:latin typeface="Arial"/>
                <a:cs typeface="Arial"/>
              </a:rPr>
              <a:t> MieterInnen in den </a:t>
            </a:r>
            <a:r>
              <a:rPr lang="de-DE" altLang="de-DE" sz="1200" b="0" kern="0" dirty="0" err="1">
                <a:latin typeface="Arial"/>
                <a:cs typeface="Arial"/>
              </a:rPr>
              <a:t>KgL</a:t>
            </a:r>
            <a:r>
              <a:rPr lang="de-DE" altLang="de-DE" sz="1200" b="0" kern="0" dirty="0">
                <a:latin typeface="Arial"/>
                <a:cs typeface="Arial"/>
              </a:rPr>
              <a:t>-Stadtgemeinde Salzburg Wohneinheiten</a:t>
            </a:r>
            <a:endParaRPr lang="en-US" dirty="0">
              <a:latin typeface="Arial"/>
              <a:cs typeface="Arial"/>
            </a:endParaRPr>
          </a:p>
          <a:p>
            <a:pPr marL="356870" indent="-356870" eaLnBrk="1" hangingPunct="1">
              <a:spcBef>
                <a:spcPct val="30000"/>
              </a:spcBef>
            </a:pPr>
            <a:r>
              <a:rPr lang="de-DE" altLang="de-DE" sz="1200" kern="0" dirty="0">
                <a:latin typeface="Arial" panose="020B0604020202020204" pitchFamily="34" charset="0"/>
              </a:rPr>
              <a:t>Grundgesamtheit:</a:t>
            </a:r>
            <a:r>
              <a:rPr lang="de-DE" altLang="de-DE" sz="1200" b="0" kern="0" dirty="0">
                <a:latin typeface="Arial" panose="020B0604020202020204" pitchFamily="34" charset="0"/>
              </a:rPr>
              <a:t> Versand an 1.584 Haushalte</a:t>
            </a:r>
            <a:endParaRPr lang="de-DE" altLang="de-DE" sz="1200" b="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6870" indent="-356870" eaLnBrk="1" hangingPunct="1">
              <a:spcBef>
                <a:spcPct val="30000"/>
              </a:spcBef>
            </a:pPr>
            <a:r>
              <a:rPr lang="de-DE" altLang="de-DE" sz="1200" kern="0" dirty="0">
                <a:latin typeface="Arial" panose="020B0604020202020204" pitchFamily="34" charset="0"/>
              </a:rPr>
              <a:t>Erhebungsmethodik:</a:t>
            </a:r>
            <a:r>
              <a:rPr lang="de-DE" altLang="de-DE" sz="1200" b="0" kern="0" dirty="0">
                <a:latin typeface="Arial" panose="020B0604020202020204" pitchFamily="34" charset="0"/>
              </a:rPr>
              <a:t> </a:t>
            </a:r>
          </a:p>
          <a:p>
            <a:pPr marL="639445" lvl="1" indent="-356870" eaLnBrk="1" hangingPunct="1">
              <a:spcBef>
                <a:spcPct val="30000"/>
              </a:spcBef>
            </a:pPr>
            <a:r>
              <a:rPr lang="de-DE" altLang="de-DE" sz="1000" b="0" kern="0" dirty="0">
                <a:latin typeface="Arial" panose="020B0604020202020204" pitchFamily="34" charset="0"/>
              </a:rPr>
              <a:t>Mixed </a:t>
            </a:r>
            <a:r>
              <a:rPr lang="de-DE" altLang="de-DE" sz="1000" b="0" kern="0" dirty="0" err="1">
                <a:latin typeface="Arial" panose="020B0604020202020204" pitchFamily="34" charset="0"/>
              </a:rPr>
              <a:t>mode</a:t>
            </a:r>
            <a:r>
              <a:rPr lang="de-DE" altLang="de-DE" sz="1000" b="0" kern="0" dirty="0">
                <a:latin typeface="Arial" panose="020B0604020202020204" pitchFamily="34" charset="0"/>
              </a:rPr>
              <a:t> –Online-/Schriftliche Befragung</a:t>
            </a:r>
          </a:p>
          <a:p>
            <a:pPr marL="639445" lvl="1" indent="-356870" eaLnBrk="1" hangingPunct="1">
              <a:spcBef>
                <a:spcPct val="30000"/>
              </a:spcBef>
            </a:pPr>
            <a:r>
              <a:rPr lang="de-DE" altLang="de-DE" sz="1000" b="0" kern="0" dirty="0">
                <a:latin typeface="Arial" panose="020B0604020202020204" pitchFamily="34" charset="0"/>
              </a:rPr>
              <a:t>Versand der Fragebögen durch den Auftraggeber an alle Haushalte (somit eine „Vollerhebung“)</a:t>
            </a:r>
          </a:p>
          <a:p>
            <a:pPr marL="639445" lvl="1" indent="-356870" eaLnBrk="1" hangingPunct="1">
              <a:spcBef>
                <a:spcPct val="30000"/>
              </a:spcBef>
            </a:pPr>
            <a:r>
              <a:rPr lang="de-DE" altLang="de-DE" sz="1000" b="0" kern="0" dirty="0">
                <a:latin typeface="Arial" panose="020B0604020202020204" pitchFamily="34" charset="0"/>
              </a:rPr>
              <a:t>Einbettung von QR-Code sowie Link zum Online-Ausfüllen des Fragebogens in das Begleitschreiben</a:t>
            </a:r>
          </a:p>
          <a:p>
            <a:pPr marL="639445" lvl="1" indent="-356870" eaLnBrk="1" hangingPunct="1">
              <a:spcBef>
                <a:spcPct val="30000"/>
              </a:spcBef>
            </a:pPr>
            <a:r>
              <a:rPr lang="de-DE" altLang="de-DE" sz="1000" kern="0" dirty="0">
                <a:latin typeface="Arial" panose="020B0604020202020204" pitchFamily="34" charset="0"/>
                <a:cs typeface="Arial" panose="020B0604020202020204" pitchFamily="34" charset="0"/>
              </a:rPr>
              <a:t>Rücksendung der Fragebögen erfolgte im beiliegenden Rückantwortkuvert direkt an das IGF</a:t>
            </a:r>
            <a:endParaRPr lang="de-DE" altLang="de-DE" sz="1000" b="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6870" indent="-356870" eaLnBrk="1" hangingPunct="1">
              <a:spcBef>
                <a:spcPct val="30000"/>
              </a:spcBef>
            </a:pPr>
            <a:r>
              <a:rPr lang="de-DE" altLang="de-DE" sz="1200" kern="0" dirty="0">
                <a:latin typeface="Arial" panose="020B0604020202020204" pitchFamily="34" charset="0"/>
              </a:rPr>
              <a:t>Erhebungszeitraum:</a:t>
            </a:r>
            <a:r>
              <a:rPr lang="de-DE" altLang="de-DE" sz="1200" b="0" kern="0" dirty="0">
                <a:latin typeface="Arial" panose="020B0604020202020204" pitchFamily="34" charset="0"/>
              </a:rPr>
              <a:t> Oktober 2023 (Versand der Fragebögen am 27. September 2023)</a:t>
            </a:r>
          </a:p>
          <a:p>
            <a:pPr marL="0" indent="0" eaLnBrk="1" hangingPunct="1">
              <a:spcBef>
                <a:spcPct val="30000"/>
              </a:spcBef>
              <a:buNone/>
            </a:pPr>
            <a:endParaRPr lang="de-DE" altLang="de-DE" sz="1200" b="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6870" indent="-356870" eaLnBrk="1" hangingPunct="1">
              <a:spcBef>
                <a:spcPct val="30000"/>
              </a:spcBef>
            </a:pPr>
            <a:r>
              <a:rPr lang="de-DE" altLang="de-DE" sz="1200" kern="0" dirty="0">
                <a:latin typeface="Arial" panose="020B0604020202020204" pitchFamily="34" charset="0"/>
              </a:rPr>
              <a:t>Grundgesamtheit/Auswertungsbasis:</a:t>
            </a:r>
          </a:p>
          <a:p>
            <a:pPr marL="639445" lvl="1" indent="-356870" eaLnBrk="1" hangingPunct="1">
              <a:spcBef>
                <a:spcPct val="30000"/>
              </a:spcBef>
            </a:pPr>
            <a:r>
              <a:rPr lang="de-DE" altLang="de-DE" sz="1000" kern="0" dirty="0">
                <a:latin typeface="Arial" panose="020B0604020202020204" pitchFamily="34" charset="0"/>
                <a:cs typeface="Arial" panose="020B0604020202020204" pitchFamily="34" charset="0"/>
              </a:rPr>
              <a:t>Der Versand des Fragebogens erfolgte an 1.584 Haushalte</a:t>
            </a:r>
          </a:p>
          <a:p>
            <a:pPr marL="639445" lvl="1" indent="-356870" eaLnBrk="1" hangingPunct="1">
              <a:spcBef>
                <a:spcPct val="30000"/>
              </a:spcBef>
            </a:pPr>
            <a:r>
              <a:rPr lang="de-DE" altLang="de-DE" sz="1000" b="0" kern="0" dirty="0">
                <a:latin typeface="Arial" panose="020B0604020202020204" pitchFamily="34" charset="0"/>
                <a:cs typeface="Arial" panose="020B0604020202020204" pitchFamily="34" charset="0"/>
              </a:rPr>
              <a:t>Davon konnten gesamt 7 Haushalte nicht erreicht werden (Retouren an den Auftraggeber)</a:t>
            </a:r>
          </a:p>
          <a:p>
            <a:pPr marL="639445" lvl="1" indent="-356870" eaLnBrk="1" hangingPunct="1">
              <a:spcBef>
                <a:spcPct val="30000"/>
              </a:spcBef>
            </a:pPr>
            <a:endParaRPr lang="de-DE" altLang="de-DE" sz="1000" b="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6870" indent="-356870" eaLnBrk="1" hangingPunct="1">
              <a:spcBef>
                <a:spcPct val="30000"/>
              </a:spcBef>
            </a:pPr>
            <a:r>
              <a:rPr lang="de-DE" altLang="de-DE" sz="1200" kern="0" dirty="0">
                <a:latin typeface="Arial" panose="020B0604020202020204" pitchFamily="34" charset="0"/>
                <a:cs typeface="Arial" panose="020B0604020202020204" pitchFamily="34" charset="0"/>
              </a:rPr>
              <a:t>Rücklauf/verwertbare Fragebögen:</a:t>
            </a:r>
          </a:p>
          <a:p>
            <a:pPr marL="639445" lvl="1" indent="-356870" eaLnBrk="1" hangingPunct="1">
              <a:spcBef>
                <a:spcPct val="30000"/>
              </a:spcBef>
            </a:pPr>
            <a:r>
              <a:rPr lang="de-DE" altLang="de-DE" sz="1000" kern="0" dirty="0">
                <a:latin typeface="Arial" panose="020B0604020202020204" pitchFamily="34" charset="0"/>
                <a:cs typeface="Arial" panose="020B0604020202020204" pitchFamily="34" charset="0"/>
              </a:rPr>
              <a:t>Erreicht wurden 1.577 Haushalte</a:t>
            </a:r>
          </a:p>
          <a:p>
            <a:pPr marL="639445" lvl="1" indent="-356870" eaLnBrk="1" hangingPunct="1">
              <a:spcBef>
                <a:spcPct val="30000"/>
              </a:spcBef>
            </a:pPr>
            <a:r>
              <a:rPr lang="de-DE" altLang="de-DE" sz="1000" b="0" kern="0" dirty="0">
                <a:latin typeface="Arial" panose="020B0604020202020204" pitchFamily="34" charset="0"/>
                <a:cs typeface="Arial" panose="020B0604020202020204" pitchFamily="34" charset="0"/>
              </a:rPr>
              <a:t>458 verwertbare Fragebögen konnten erfasst werden ( davon 28% Online ausgefüllt sowie 72% schriftlich/per Post)</a:t>
            </a:r>
          </a:p>
          <a:p>
            <a:pPr marL="639445" lvl="1" indent="-356870" eaLnBrk="1" hangingPunct="1">
              <a:spcBef>
                <a:spcPct val="30000"/>
              </a:spcBef>
            </a:pPr>
            <a:r>
              <a:rPr lang="de-DE" altLang="de-DE" sz="1000" kern="0" dirty="0">
                <a:latin typeface="Arial" panose="020B0604020202020204" pitchFamily="34" charset="0"/>
                <a:cs typeface="Arial" panose="020B0604020202020204" pitchFamily="34" charset="0"/>
              </a:rPr>
              <a:t>Die Rücklaufquote/Antwortquote beträgt somit 29%</a:t>
            </a:r>
            <a:endParaRPr lang="de-DE" altLang="de-DE" sz="1000" b="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7740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20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Fehlende Ausstattung im Außenbereich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„Welche allgemeine Ausstattung fehlt im Außenbereich der Wohnanlage?“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55338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 – Begründungen für „nein“ im Tabellenband (offene Frage, ohne Vorgaben)</a:t>
            </a:r>
          </a:p>
        </p:txBody>
      </p:sp>
      <p:graphicFrame>
        <p:nvGraphicFramePr>
          <p:cNvPr id="2" name="Object 117">
            <a:extLst>
              <a:ext uri="{FF2B5EF4-FFF2-40B4-BE49-F238E27FC236}">
                <a16:creationId xmlns:a16="http://schemas.microsoft.com/office/drawing/2014/main" id="{345F946A-B99A-FD0F-5D52-9F789C1EB0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7571464"/>
              </p:ext>
            </p:extLst>
          </p:nvPr>
        </p:nvGraphicFramePr>
        <p:xfrm>
          <a:off x="1421489" y="1610798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ED1500F7-48DC-377D-A805-D599F645EA22}"/>
              </a:ext>
            </a:extLst>
          </p:cNvPr>
          <p:cNvSpPr txBox="1"/>
          <p:nvPr/>
        </p:nvSpPr>
        <p:spPr>
          <a:xfrm>
            <a:off x="2619382" y="5250576"/>
            <a:ext cx="39052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Sämtliche Notizen zu dieser Frage sind im Tabellenband enthalten</a:t>
            </a:r>
          </a:p>
        </p:txBody>
      </p:sp>
    </p:spTree>
    <p:extLst>
      <p:ext uri="{BB962C8B-B14F-4D97-AF65-F5344CB8AC3E}">
        <p14:creationId xmlns:p14="http://schemas.microsoft.com/office/powerpoint/2010/main" val="4390511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21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Ausstattung innerhalb der Wohnanlage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„Ist die Waschküche/der Trockenraum in einem guten Zustand?“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55338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 – Begründungen für „nein“ im Tabellenband (offene Frage, ohne Vorgaben)</a:t>
            </a:r>
          </a:p>
        </p:txBody>
      </p:sp>
      <p:graphicFrame>
        <p:nvGraphicFramePr>
          <p:cNvPr id="2" name="Object 117">
            <a:extLst>
              <a:ext uri="{FF2B5EF4-FFF2-40B4-BE49-F238E27FC236}">
                <a16:creationId xmlns:a16="http://schemas.microsoft.com/office/drawing/2014/main" id="{345F946A-B99A-FD0F-5D52-9F789C1EB0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8388229"/>
              </p:ext>
            </p:extLst>
          </p:nvPr>
        </p:nvGraphicFramePr>
        <p:xfrm>
          <a:off x="1421489" y="1610798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44492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22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Ausstattung innerhalb der Wohnanlage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„Ist der Fahrradkeller in einem guten Zustand?“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55338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 – Begründungen für „nein“ im Tabellenband (offene Frage, ohne Vorgaben)</a:t>
            </a:r>
          </a:p>
        </p:txBody>
      </p:sp>
      <p:graphicFrame>
        <p:nvGraphicFramePr>
          <p:cNvPr id="2" name="Object 117">
            <a:extLst>
              <a:ext uri="{FF2B5EF4-FFF2-40B4-BE49-F238E27FC236}">
                <a16:creationId xmlns:a16="http://schemas.microsoft.com/office/drawing/2014/main" id="{345F946A-B99A-FD0F-5D52-9F789C1EB0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91618"/>
              </p:ext>
            </p:extLst>
          </p:nvPr>
        </p:nvGraphicFramePr>
        <p:xfrm>
          <a:off x="1421489" y="1610798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02580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23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Ausstattung innerhalb der Wohnanlage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„Ist die Gegensprechanlage zwischen Eingangstür und Ihrer Wohnung in einem guten Zustand?“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55338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 – Begründungen für „nein“ im Tabellenband (offene Frage, ohne Vorgaben)</a:t>
            </a:r>
          </a:p>
        </p:txBody>
      </p:sp>
      <p:graphicFrame>
        <p:nvGraphicFramePr>
          <p:cNvPr id="2" name="Object 117">
            <a:extLst>
              <a:ext uri="{FF2B5EF4-FFF2-40B4-BE49-F238E27FC236}">
                <a16:creationId xmlns:a16="http://schemas.microsoft.com/office/drawing/2014/main" id="{345F946A-B99A-FD0F-5D52-9F789C1EB0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1915556"/>
              </p:ext>
            </p:extLst>
          </p:nvPr>
        </p:nvGraphicFramePr>
        <p:xfrm>
          <a:off x="1421489" y="1610798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59659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24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Ausstattung innerhalb der Wohnanlage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„Ist der Lift in einem guten Zustand?“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55338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 – Begründungen für „nein“ im Tabellenband (offene Frage, ohne Vorgaben)</a:t>
            </a:r>
          </a:p>
        </p:txBody>
      </p:sp>
      <p:graphicFrame>
        <p:nvGraphicFramePr>
          <p:cNvPr id="2" name="Object 117">
            <a:extLst>
              <a:ext uri="{FF2B5EF4-FFF2-40B4-BE49-F238E27FC236}">
                <a16:creationId xmlns:a16="http://schemas.microsoft.com/office/drawing/2014/main" id="{345F946A-B99A-FD0F-5D52-9F789C1EB0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7372867"/>
              </p:ext>
            </p:extLst>
          </p:nvPr>
        </p:nvGraphicFramePr>
        <p:xfrm>
          <a:off x="1421489" y="1610798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13031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25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Fehlende Ausstattung im Außenbereich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„Welche allgemeine Ausstattung fehlt innerhalb der Wohnanlage/Wohnhaus?“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639950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 – Angaben für „es fehlt etwas“ finden sich im Tabellenband (offene Frage, ohne Vorgaben)</a:t>
            </a:r>
          </a:p>
        </p:txBody>
      </p:sp>
      <p:graphicFrame>
        <p:nvGraphicFramePr>
          <p:cNvPr id="2" name="Object 117">
            <a:extLst>
              <a:ext uri="{FF2B5EF4-FFF2-40B4-BE49-F238E27FC236}">
                <a16:creationId xmlns:a16="http://schemas.microsoft.com/office/drawing/2014/main" id="{345F946A-B99A-FD0F-5D52-9F789C1EB0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555451"/>
              </p:ext>
            </p:extLst>
          </p:nvPr>
        </p:nvGraphicFramePr>
        <p:xfrm>
          <a:off x="1421489" y="1610798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ED1500F7-48DC-377D-A805-D599F645EA22}"/>
              </a:ext>
            </a:extLst>
          </p:cNvPr>
          <p:cNvSpPr txBox="1"/>
          <p:nvPr/>
        </p:nvSpPr>
        <p:spPr>
          <a:xfrm>
            <a:off x="2619382" y="5250576"/>
            <a:ext cx="39052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Sämtliche Notizen zu dieser Frage sind im Tabellenband enthalten</a:t>
            </a:r>
          </a:p>
        </p:txBody>
      </p:sp>
    </p:spTree>
    <p:extLst>
      <p:ext uri="{BB962C8B-B14F-4D97-AF65-F5344CB8AC3E}">
        <p14:creationId xmlns:p14="http://schemas.microsoft.com/office/powerpoint/2010/main" val="4825085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26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Hausordnung/Reinigung/Hausbetreuung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„Ist die Hausordnung beim Haus-Eingang angebracht (diese sollte im Eingangsbereich hängen)?“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12955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</a:t>
            </a:r>
          </a:p>
        </p:txBody>
      </p:sp>
      <p:graphicFrame>
        <p:nvGraphicFramePr>
          <p:cNvPr id="2" name="Object 117">
            <a:extLst>
              <a:ext uri="{FF2B5EF4-FFF2-40B4-BE49-F238E27FC236}">
                <a16:creationId xmlns:a16="http://schemas.microsoft.com/office/drawing/2014/main" id="{345F946A-B99A-FD0F-5D52-9F789C1EB0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2800781"/>
              </p:ext>
            </p:extLst>
          </p:nvPr>
        </p:nvGraphicFramePr>
        <p:xfrm>
          <a:off x="1543468" y="1664804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60422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27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Hausordnung/Reinigung/Hausbetreuung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„Ist die Hausordnung verständlich und klar formuliert?“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12955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</a:t>
            </a:r>
          </a:p>
        </p:txBody>
      </p:sp>
      <p:graphicFrame>
        <p:nvGraphicFramePr>
          <p:cNvPr id="3" name="Object 117">
            <a:extLst>
              <a:ext uri="{FF2B5EF4-FFF2-40B4-BE49-F238E27FC236}">
                <a16:creationId xmlns:a16="http://schemas.microsoft.com/office/drawing/2014/main" id="{21FA83F9-C049-3868-6380-485FAACF5F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2054586"/>
              </p:ext>
            </p:extLst>
          </p:nvPr>
        </p:nvGraphicFramePr>
        <p:xfrm>
          <a:off x="1421489" y="1610798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505381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28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Hausordnung/Reinigung/Hausbetreuung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„Wie erfolgt die Betreuung Ihrer Wohnanlage?“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12955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</a:t>
            </a:r>
          </a:p>
        </p:txBody>
      </p:sp>
      <p:graphicFrame>
        <p:nvGraphicFramePr>
          <p:cNvPr id="2" name="Object 117">
            <a:extLst>
              <a:ext uri="{FF2B5EF4-FFF2-40B4-BE49-F238E27FC236}">
                <a16:creationId xmlns:a16="http://schemas.microsoft.com/office/drawing/2014/main" id="{345F946A-B99A-FD0F-5D52-9F789C1EB0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9379390"/>
              </p:ext>
            </p:extLst>
          </p:nvPr>
        </p:nvGraphicFramePr>
        <p:xfrm>
          <a:off x="1543468" y="1664804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22837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29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Hausordnung/Reinigung/Hausbetreuung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„Wenn es keinen Hausmeister gibt: Hätten Sie gerne einen Hausmeister in Ihrer Wohnanlage?“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30428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n=290 „kein Hausmeister vorhanden“ (in %)</a:t>
            </a:r>
          </a:p>
        </p:txBody>
      </p:sp>
      <p:graphicFrame>
        <p:nvGraphicFramePr>
          <p:cNvPr id="2" name="Object 117">
            <a:extLst>
              <a:ext uri="{FF2B5EF4-FFF2-40B4-BE49-F238E27FC236}">
                <a16:creationId xmlns:a16="http://schemas.microsoft.com/office/drawing/2014/main" id="{345F946A-B99A-FD0F-5D52-9F789C1EB0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3759951"/>
              </p:ext>
            </p:extLst>
          </p:nvPr>
        </p:nvGraphicFramePr>
        <p:xfrm>
          <a:off x="1421489" y="1664804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07861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3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sz="2000" dirty="0">
                <a:latin typeface="Arial" panose="020B0604020202020204" pitchFamily="34" charset="0"/>
              </a:rPr>
              <a:t>Demografische Merkmale der Stichprobe</a:t>
            </a:r>
            <a:endParaRPr lang="de-AT" sz="2000" dirty="0">
              <a:latin typeface="Arial" panose="020B0604020202020204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5803D498-6B86-417B-B307-DB26E5F59747}"/>
              </a:ext>
            </a:extLst>
          </p:cNvPr>
          <p:cNvSpPr txBox="1"/>
          <p:nvPr/>
        </p:nvSpPr>
        <p:spPr>
          <a:xfrm>
            <a:off x="899592" y="6393577"/>
            <a:ext cx="34307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Geschlecht, Altersstruktur, Haushaltsgröße und Stadtteile</a:t>
            </a: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8FD0B52E-1DC7-DE12-FD43-B3F4752B51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793928"/>
              </p:ext>
            </p:extLst>
          </p:nvPr>
        </p:nvGraphicFramePr>
        <p:xfrm>
          <a:off x="596900" y="1844824"/>
          <a:ext cx="3975100" cy="39338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5100">
                  <a:extLst>
                    <a:ext uri="{9D8B030D-6E8A-4147-A177-3AD203B41FA5}">
                      <a16:colId xmlns:a16="http://schemas.microsoft.com/office/drawing/2014/main" val="222959729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0992855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3257332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246060805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AT" sz="1000" u="none" strike="noStrike">
                          <a:effectLst/>
                        </a:rPr>
                        <a:t> 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0431206"/>
                  </a:ext>
                </a:extLst>
              </a:tr>
              <a:tr h="190500">
                <a:tc rowSpan="5"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Geschlecht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Gesamtsumme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458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71756309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weiblich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248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54,1%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702546049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männlich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182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39,7%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23705355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divers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1,1%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41236143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keine Angabe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23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604388455"/>
                  </a:ext>
                </a:extLst>
              </a:tr>
              <a:tr h="190500">
                <a:tc rowSpan="6"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Alter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Bis 29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14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3,1%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73115083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30-39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46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224442663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40-49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46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74269458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50-59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74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16,2%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97597345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60 und älter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263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57,4%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87188935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keine Angabe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15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3,3%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1454173"/>
                  </a:ext>
                </a:extLst>
              </a:tr>
              <a:tr h="190500">
                <a:tc rowSpan="8"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Haushaltsgröße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1 Person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227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49,6%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003287793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2 Personen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133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29,0%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954404589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3 Personen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41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9,0%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4763362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4 Personen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25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5,5%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223299914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5 Personen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13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2,8%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15161703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6 Personen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,2%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62907473"/>
                  </a:ext>
                </a:extLst>
              </a:tr>
              <a:tr h="28575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7 Personen und mehr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,4%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822083138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keine Angabe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16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 dirty="0">
                          <a:effectLst/>
                        </a:rPr>
                        <a:t>3,5%</a:t>
                      </a:r>
                      <a:endParaRPr lang="de-A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538023509"/>
                  </a:ext>
                </a:extLst>
              </a:tr>
            </a:tbl>
          </a:graphicData>
        </a:graphic>
      </p:graphicFrame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2942BB11-1419-86D1-EA26-ECAE2984BA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214651"/>
              </p:ext>
            </p:extLst>
          </p:nvPr>
        </p:nvGraphicFramePr>
        <p:xfrm>
          <a:off x="5148064" y="2478236"/>
          <a:ext cx="2755900" cy="2667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1826">
                  <a:extLst>
                    <a:ext uri="{9D8B030D-6E8A-4147-A177-3AD203B41FA5}">
                      <a16:colId xmlns:a16="http://schemas.microsoft.com/office/drawing/2014/main" val="373276240"/>
                    </a:ext>
                  </a:extLst>
                </a:gridCol>
                <a:gridCol w="1312974">
                  <a:extLst>
                    <a:ext uri="{9D8B030D-6E8A-4147-A177-3AD203B41FA5}">
                      <a16:colId xmlns:a16="http://schemas.microsoft.com/office/drawing/2014/main" val="2131467322"/>
                    </a:ext>
                  </a:extLst>
                </a:gridCol>
                <a:gridCol w="590550">
                  <a:extLst>
                    <a:ext uri="{9D8B030D-6E8A-4147-A177-3AD203B41FA5}">
                      <a16:colId xmlns:a16="http://schemas.microsoft.com/office/drawing/2014/main" val="245176861"/>
                    </a:ext>
                  </a:extLst>
                </a:gridCol>
                <a:gridCol w="590550">
                  <a:extLst>
                    <a:ext uri="{9D8B030D-6E8A-4147-A177-3AD203B41FA5}">
                      <a16:colId xmlns:a16="http://schemas.microsoft.com/office/drawing/2014/main" val="3359125649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AT" sz="1000" u="none" strike="noStrike">
                          <a:effectLst/>
                        </a:rPr>
                        <a:t> 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575121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 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Gesamtsumme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458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221838695"/>
                  </a:ext>
                </a:extLst>
              </a:tr>
              <a:tr h="190500">
                <a:tc rowSpan="12"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 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Elisabeth-Vorstadt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37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8,1%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44740320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Gnigl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11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2,4%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65834533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Itzling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31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6,8%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233482577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Lehen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116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25,3%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72133545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Liefering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78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17,0%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689413147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Maxglan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26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5,7%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47004534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Salzburg Süd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1333869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Taxham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,7%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505832263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Mülln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6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1,3%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77662537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Altstadt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6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1,3%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133008905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andere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1,1%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611965975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keine Angabe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130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 dirty="0">
                          <a:effectLst/>
                        </a:rPr>
                        <a:t>28,4%</a:t>
                      </a:r>
                      <a:endParaRPr lang="de-A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919128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10152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30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Hausordnung/Reinigung/Hausbetreuung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„Wie erfolgt die Reinigung Ihrer Wohnanlage? (Stiegenhaus, Bürgersteig usw.)“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12955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</a:t>
            </a:r>
          </a:p>
        </p:txBody>
      </p:sp>
      <p:graphicFrame>
        <p:nvGraphicFramePr>
          <p:cNvPr id="3" name="Object 117">
            <a:extLst>
              <a:ext uri="{FF2B5EF4-FFF2-40B4-BE49-F238E27FC236}">
                <a16:creationId xmlns:a16="http://schemas.microsoft.com/office/drawing/2014/main" id="{21FA83F9-C049-3868-6380-485FAACF5F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1684912"/>
              </p:ext>
            </p:extLst>
          </p:nvPr>
        </p:nvGraphicFramePr>
        <p:xfrm>
          <a:off x="1421489" y="1610798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00130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31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Hausordnung/Reinigung/Hausbetreuung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„Wie beurteilen Sie die Qualität der Reinigung?“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12955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</a:t>
            </a:r>
          </a:p>
        </p:txBody>
      </p:sp>
      <p:graphicFrame>
        <p:nvGraphicFramePr>
          <p:cNvPr id="2" name="Object 117">
            <a:extLst>
              <a:ext uri="{FF2B5EF4-FFF2-40B4-BE49-F238E27FC236}">
                <a16:creationId xmlns:a16="http://schemas.microsoft.com/office/drawing/2014/main" id="{41E5032C-265A-156E-A115-25A3300905C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0979351"/>
              </p:ext>
            </p:extLst>
          </p:nvPr>
        </p:nvGraphicFramePr>
        <p:xfrm>
          <a:off x="1421489" y="1610798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F21EC3FE-743A-C71D-5D11-04C914B35281}"/>
              </a:ext>
            </a:extLst>
          </p:cNvPr>
          <p:cNvSpPr txBox="1"/>
          <p:nvPr/>
        </p:nvSpPr>
        <p:spPr>
          <a:xfrm>
            <a:off x="2447764" y="5373687"/>
            <a:ext cx="4373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„Sehr gut/gut“ gesamt:</a:t>
            </a:r>
          </a:p>
          <a:p>
            <a:r>
              <a:rPr lang="de-AT" sz="1000" dirty="0"/>
              <a:t>Betreuung durch Hausmeister 60% - Betreuung durch externe Firma 51% </a:t>
            </a:r>
          </a:p>
        </p:txBody>
      </p:sp>
    </p:spTree>
    <p:extLst>
      <p:ext uri="{BB962C8B-B14F-4D97-AF65-F5344CB8AC3E}">
        <p14:creationId xmlns:p14="http://schemas.microsoft.com/office/powerpoint/2010/main" val="28655474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32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Hausordnung/Reinigung/Hausbetreuung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„Ganz allgemein: Wie zufrieden sind Sie mit Arbeiten des Hausmeisters bzw. Betreuungsfirma/Reinigungsfirma?“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12955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</a:t>
            </a:r>
          </a:p>
        </p:txBody>
      </p:sp>
      <p:graphicFrame>
        <p:nvGraphicFramePr>
          <p:cNvPr id="2" name="Object 117">
            <a:extLst>
              <a:ext uri="{FF2B5EF4-FFF2-40B4-BE49-F238E27FC236}">
                <a16:creationId xmlns:a16="http://schemas.microsoft.com/office/drawing/2014/main" id="{41E5032C-265A-156E-A115-25A3300905C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4360581"/>
              </p:ext>
            </p:extLst>
          </p:nvPr>
        </p:nvGraphicFramePr>
        <p:xfrm>
          <a:off x="1421489" y="1610798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feld 2">
            <a:extLst>
              <a:ext uri="{FF2B5EF4-FFF2-40B4-BE49-F238E27FC236}">
                <a16:creationId xmlns:a16="http://schemas.microsoft.com/office/drawing/2014/main" id="{B5D887C5-C619-C278-4BE8-BE66DE4E560D}"/>
              </a:ext>
            </a:extLst>
          </p:cNvPr>
          <p:cNvSpPr txBox="1"/>
          <p:nvPr/>
        </p:nvSpPr>
        <p:spPr>
          <a:xfrm>
            <a:off x="2202094" y="5247202"/>
            <a:ext cx="433804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„Voll und ganz/eher zufrieden“ gesamt“:</a:t>
            </a:r>
          </a:p>
          <a:p>
            <a:r>
              <a:rPr lang="de-AT" sz="1000" dirty="0"/>
              <a:t>Betreuung durch Hausmeister 58% - Betreuung durch externe Firma 44%</a:t>
            </a:r>
          </a:p>
          <a:p>
            <a:r>
              <a:rPr lang="de-AT" sz="1000" dirty="0"/>
              <a:t>Reinigung durch Hausmeister 58% - Reinigung durch externe Firma 46% </a:t>
            </a:r>
          </a:p>
        </p:txBody>
      </p:sp>
    </p:spTree>
    <p:extLst>
      <p:ext uri="{BB962C8B-B14F-4D97-AF65-F5344CB8AC3E}">
        <p14:creationId xmlns:p14="http://schemas.microsoft.com/office/powerpoint/2010/main" val="13544034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33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Hausverwaltung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„Wenn Sie bisher ein Anliegen an die Hausverwaltung hatten, wie haben Sie die Auskunft erhalten?“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75328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%), Mehrfachangaben möglich – Begründung für „keine Auskunft“ im Tabellenband (offene Frage, ohne Vorgaben)</a:t>
            </a:r>
          </a:p>
        </p:txBody>
      </p:sp>
      <p:graphicFrame>
        <p:nvGraphicFramePr>
          <p:cNvPr id="5" name="Object 68">
            <a:extLst>
              <a:ext uri="{FF2B5EF4-FFF2-40B4-BE49-F238E27FC236}">
                <a16:creationId xmlns:a16="http://schemas.microsoft.com/office/drawing/2014/main" id="{3C77B6DB-70F8-362F-78E1-7A2B92DB8A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6178666"/>
              </p:ext>
            </p:extLst>
          </p:nvPr>
        </p:nvGraphicFramePr>
        <p:xfrm>
          <a:off x="924041" y="1772816"/>
          <a:ext cx="6480720" cy="3764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616912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34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Hausverwaltung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„Wenn Sie den Kontakt mit den </a:t>
            </a:r>
            <a:r>
              <a:rPr lang="de-DE" altLang="de-DE" sz="1200" b="0" dirty="0" err="1">
                <a:solidFill>
                  <a:srgbClr val="000000"/>
                </a:solidFill>
                <a:latin typeface="Arial" panose="020B0604020202020204" pitchFamily="34" charset="0"/>
              </a:rPr>
              <a:t>Mitarbeiter:innen</a:t>
            </a: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 der </a:t>
            </a:r>
            <a:r>
              <a:rPr lang="de-DE" altLang="de-DE" sz="1200" b="0" dirty="0" err="1">
                <a:solidFill>
                  <a:srgbClr val="000000"/>
                </a:solidFill>
                <a:latin typeface="Arial" panose="020B0604020202020204" pitchFamily="34" charset="0"/>
              </a:rPr>
              <a:t>KgL</a:t>
            </a: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/</a:t>
            </a:r>
            <a:r>
              <a:rPr lang="de-DE" altLang="de-DE" sz="1200" b="0" dirty="0" err="1">
                <a:solidFill>
                  <a:srgbClr val="000000"/>
                </a:solidFill>
                <a:latin typeface="Arial" panose="020B0604020202020204" pitchFamily="34" charset="0"/>
              </a:rPr>
              <a:t>gswb</a:t>
            </a: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 Hausverwaltung bewerten, was trifft da zu?“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31245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%), Rest auf 100% = keine Angabe</a:t>
            </a:r>
          </a:p>
        </p:txBody>
      </p:sp>
      <p:graphicFrame>
        <p:nvGraphicFramePr>
          <p:cNvPr id="3" name="Object 68">
            <a:extLst>
              <a:ext uri="{FF2B5EF4-FFF2-40B4-BE49-F238E27FC236}">
                <a16:creationId xmlns:a16="http://schemas.microsoft.com/office/drawing/2014/main" id="{90EF4F8A-DCC8-107A-D14D-45C56660C2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3125737"/>
              </p:ext>
            </p:extLst>
          </p:nvPr>
        </p:nvGraphicFramePr>
        <p:xfrm>
          <a:off x="647564" y="1772816"/>
          <a:ext cx="7159625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35035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35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Hausverwaltung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„Wie beurteilen Sie die Erreichbarkeit der Hausverwaltung (</a:t>
            </a:r>
            <a:r>
              <a:rPr lang="de-DE" altLang="de-DE" sz="1200" b="0" dirty="0" err="1">
                <a:solidFill>
                  <a:srgbClr val="000000"/>
                </a:solidFill>
                <a:latin typeface="Arial" panose="020B0604020202020204" pitchFamily="34" charset="0"/>
              </a:rPr>
              <a:t>KgL</a:t>
            </a: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/</a:t>
            </a:r>
            <a:r>
              <a:rPr lang="de-DE" altLang="de-DE" sz="1200" b="0" dirty="0" err="1">
                <a:solidFill>
                  <a:srgbClr val="000000"/>
                </a:solidFill>
                <a:latin typeface="Arial" panose="020B0604020202020204" pitchFamily="34" charset="0"/>
              </a:rPr>
              <a:t>gswb</a:t>
            </a: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)?“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40655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%), Rest auf 100% = keine Angabe/nicht vorhanden</a:t>
            </a:r>
          </a:p>
        </p:txBody>
      </p:sp>
      <p:graphicFrame>
        <p:nvGraphicFramePr>
          <p:cNvPr id="3" name="Object 68">
            <a:extLst>
              <a:ext uri="{FF2B5EF4-FFF2-40B4-BE49-F238E27FC236}">
                <a16:creationId xmlns:a16="http://schemas.microsoft.com/office/drawing/2014/main" id="{90EF4F8A-DCC8-107A-D14D-45C56660C2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1868987"/>
              </p:ext>
            </p:extLst>
          </p:nvPr>
        </p:nvGraphicFramePr>
        <p:xfrm>
          <a:off x="647564" y="1772816"/>
          <a:ext cx="7159625" cy="3564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54007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36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Vertrauensnachbar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„Gibt es einen „Vertrauensnachbar“ in der Wohnanlage?“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12955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</a:t>
            </a:r>
          </a:p>
        </p:txBody>
      </p:sp>
      <p:graphicFrame>
        <p:nvGraphicFramePr>
          <p:cNvPr id="2" name="Object 117">
            <a:extLst>
              <a:ext uri="{FF2B5EF4-FFF2-40B4-BE49-F238E27FC236}">
                <a16:creationId xmlns:a16="http://schemas.microsoft.com/office/drawing/2014/main" id="{345F946A-B99A-FD0F-5D52-9F789C1EB0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8878868"/>
              </p:ext>
            </p:extLst>
          </p:nvPr>
        </p:nvGraphicFramePr>
        <p:xfrm>
          <a:off x="1543468" y="1664804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41475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37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Mieterversammlung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„Gab es in den letzten 5 Jahren eine Mieterversammlung?“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12955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</a:t>
            </a:r>
          </a:p>
        </p:txBody>
      </p:sp>
      <p:graphicFrame>
        <p:nvGraphicFramePr>
          <p:cNvPr id="3" name="Object 117">
            <a:extLst>
              <a:ext uri="{FF2B5EF4-FFF2-40B4-BE49-F238E27FC236}">
                <a16:creationId xmlns:a16="http://schemas.microsoft.com/office/drawing/2014/main" id="{21FA83F9-C049-3868-6380-485FAACF5F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6516769"/>
              </p:ext>
            </p:extLst>
          </p:nvPr>
        </p:nvGraphicFramePr>
        <p:xfrm>
          <a:off x="1653165" y="1700808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33087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38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Zukünftige Teilnahme an Mieterversammlung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„Wenn es in nächster Zeit eine Mieterversammlung gibt, werden Sie oder ein Mitglied Ihres Haushaltes daran teilnehmen?“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12955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</a:t>
            </a:r>
          </a:p>
        </p:txBody>
      </p:sp>
      <p:graphicFrame>
        <p:nvGraphicFramePr>
          <p:cNvPr id="3" name="Object 117">
            <a:extLst>
              <a:ext uri="{FF2B5EF4-FFF2-40B4-BE49-F238E27FC236}">
                <a16:creationId xmlns:a16="http://schemas.microsoft.com/office/drawing/2014/main" id="{21FA83F9-C049-3868-6380-485FAACF5F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4893552"/>
              </p:ext>
            </p:extLst>
          </p:nvPr>
        </p:nvGraphicFramePr>
        <p:xfrm>
          <a:off x="1653165" y="1700808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04861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39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Betriebskostenabrechnung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„Wie verständlich ist für Sie die jährliche Betriebskostenabrechnung?“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12955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</a:t>
            </a:r>
          </a:p>
        </p:txBody>
      </p:sp>
      <p:graphicFrame>
        <p:nvGraphicFramePr>
          <p:cNvPr id="3" name="Object 117">
            <a:extLst>
              <a:ext uri="{FF2B5EF4-FFF2-40B4-BE49-F238E27FC236}">
                <a16:creationId xmlns:a16="http://schemas.microsoft.com/office/drawing/2014/main" id="{21FA83F9-C049-3868-6380-485FAACF5F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493492"/>
              </p:ext>
            </p:extLst>
          </p:nvPr>
        </p:nvGraphicFramePr>
        <p:xfrm>
          <a:off x="1653165" y="1700808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9278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4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sz="2000" dirty="0">
                <a:latin typeface="Arial" panose="020B0604020202020204" pitchFamily="34" charset="0"/>
              </a:rPr>
              <a:t>Wohnungsgröße</a:t>
            </a:r>
            <a:br>
              <a:rPr lang="de-DE" sz="2000" dirty="0">
                <a:latin typeface="Arial" panose="020B0604020202020204" pitchFamily="34" charset="0"/>
              </a:rPr>
            </a:br>
            <a:r>
              <a:rPr lang="de-DE" sz="1200" b="0" dirty="0">
                <a:latin typeface="Arial" panose="020B0604020202020204" pitchFamily="34" charset="0"/>
              </a:rPr>
              <a:t>„Wie viele Zimmer hat Ihre jetzige Wohnung? (Hinweis: Badezimmer, Vorraum, WC, Kochnische, Keller- und Abstellräume sind keine Zimmer)“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E1AB5BE-26D8-4767-6470-AF15F4016303}"/>
              </a:ext>
            </a:extLst>
          </p:cNvPr>
          <p:cNvSpPr txBox="1"/>
          <p:nvPr/>
        </p:nvSpPr>
        <p:spPr>
          <a:xfrm>
            <a:off x="899592" y="6438026"/>
            <a:ext cx="12955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</a:t>
            </a:r>
          </a:p>
        </p:txBody>
      </p:sp>
      <p:graphicFrame>
        <p:nvGraphicFramePr>
          <p:cNvPr id="2" name="Object 68">
            <a:extLst>
              <a:ext uri="{FF2B5EF4-FFF2-40B4-BE49-F238E27FC236}">
                <a16:creationId xmlns:a16="http://schemas.microsoft.com/office/drawing/2014/main" id="{83111F86-B1A1-DC46-3B93-4A8E0BE2FB7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3613994"/>
              </p:ext>
            </p:extLst>
          </p:nvPr>
        </p:nvGraphicFramePr>
        <p:xfrm>
          <a:off x="1099964" y="1808820"/>
          <a:ext cx="6480720" cy="3764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01838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40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Zufriedenheit mit der Wohnung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„Wie zufrieden sind Sie mit Ihrer derzeitigen Wohnung?“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12955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</a:t>
            </a:r>
          </a:p>
        </p:txBody>
      </p:sp>
      <p:graphicFrame>
        <p:nvGraphicFramePr>
          <p:cNvPr id="5" name="Object 117">
            <a:extLst>
              <a:ext uri="{FF2B5EF4-FFF2-40B4-BE49-F238E27FC236}">
                <a16:creationId xmlns:a16="http://schemas.microsoft.com/office/drawing/2014/main" id="{9DBF5653-D396-7911-F0E1-FC2190042C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6017436"/>
              </p:ext>
            </p:extLst>
          </p:nvPr>
        </p:nvGraphicFramePr>
        <p:xfrm>
          <a:off x="1568910" y="1496199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977154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41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Leistbare Miete?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„Ist für Sie die monatliche Miete (</a:t>
            </a:r>
            <a:r>
              <a:rPr lang="de-DE" altLang="de-DE" sz="1200" b="0" dirty="0" err="1">
                <a:solidFill>
                  <a:srgbClr val="000000"/>
                </a:solidFill>
                <a:latin typeface="Arial" panose="020B0604020202020204" pitchFamily="34" charset="0"/>
              </a:rPr>
              <a:t>Mietzins+Betriebskosten</a:t>
            </a: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) für Sie leistbar?“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12955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</a:t>
            </a:r>
          </a:p>
        </p:txBody>
      </p:sp>
      <p:graphicFrame>
        <p:nvGraphicFramePr>
          <p:cNvPr id="5" name="Object 117">
            <a:extLst>
              <a:ext uri="{FF2B5EF4-FFF2-40B4-BE49-F238E27FC236}">
                <a16:creationId xmlns:a16="http://schemas.microsoft.com/office/drawing/2014/main" id="{9DBF5653-D396-7911-F0E1-FC2190042C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5947977"/>
              </p:ext>
            </p:extLst>
          </p:nvPr>
        </p:nvGraphicFramePr>
        <p:xfrm>
          <a:off x="1653165" y="1484313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407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5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sz="2000" dirty="0">
                <a:latin typeface="Arial" panose="020B0604020202020204" pitchFamily="34" charset="0"/>
              </a:rPr>
              <a:t>Bezugsjahr</a:t>
            </a:r>
            <a:br>
              <a:rPr lang="de-DE" sz="2000" dirty="0">
                <a:latin typeface="Arial" panose="020B0604020202020204" pitchFamily="34" charset="0"/>
              </a:rPr>
            </a:br>
            <a:r>
              <a:rPr lang="de-DE" sz="1200" b="0" dirty="0">
                <a:latin typeface="Arial" panose="020B0604020202020204" pitchFamily="34" charset="0"/>
              </a:rPr>
              <a:t>„Wann sind Sie in die Wohnung in der Sie leben eingezogen?“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E1AB5BE-26D8-4767-6470-AF15F4016303}"/>
              </a:ext>
            </a:extLst>
          </p:cNvPr>
          <p:cNvSpPr txBox="1"/>
          <p:nvPr/>
        </p:nvSpPr>
        <p:spPr>
          <a:xfrm>
            <a:off x="899592" y="6438026"/>
            <a:ext cx="12955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</a:t>
            </a:r>
          </a:p>
        </p:txBody>
      </p:sp>
      <p:graphicFrame>
        <p:nvGraphicFramePr>
          <p:cNvPr id="2" name="Object 68">
            <a:extLst>
              <a:ext uri="{FF2B5EF4-FFF2-40B4-BE49-F238E27FC236}">
                <a16:creationId xmlns:a16="http://schemas.microsoft.com/office/drawing/2014/main" id="{83111F86-B1A1-DC46-3B93-4A8E0BE2FB7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6722370"/>
              </p:ext>
            </p:extLst>
          </p:nvPr>
        </p:nvGraphicFramePr>
        <p:xfrm>
          <a:off x="1099964" y="1808820"/>
          <a:ext cx="6480720" cy="3764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61862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6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Zustand der Wohnung bei Einzug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„Wenn Sie sich an den Tag des Einzugs zurückerinnern: In welchem Zustand wurde die Wohnung an Sie übergeben?“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69285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 – Begründungen für „Sanierungsfall“ (offene Frage, ohne Vorgaben) sind im Tabellenband enthalten</a:t>
            </a:r>
          </a:p>
        </p:txBody>
      </p:sp>
      <p:graphicFrame>
        <p:nvGraphicFramePr>
          <p:cNvPr id="2" name="Object 117">
            <a:extLst>
              <a:ext uri="{FF2B5EF4-FFF2-40B4-BE49-F238E27FC236}">
                <a16:creationId xmlns:a16="http://schemas.microsoft.com/office/drawing/2014/main" id="{553AC10C-F85A-B8F0-7B24-9323E40970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657284"/>
              </p:ext>
            </p:extLst>
          </p:nvPr>
        </p:nvGraphicFramePr>
        <p:xfrm>
          <a:off x="1214270" y="1556792"/>
          <a:ext cx="6252108" cy="4044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955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7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Zustand der Wohnung bei Einzug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„Wenn Sie sich an den Tag des Einzugs zurückerinnern: In welchem Zustand wurde die Wohnung an Sie übergeben?“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12955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n=418 (in %)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4606F154-A4AA-04D6-81AB-9807062CC234}"/>
              </a:ext>
            </a:extLst>
          </p:cNvPr>
          <p:cNvSpPr txBox="1"/>
          <p:nvPr/>
        </p:nvSpPr>
        <p:spPr>
          <a:xfrm>
            <a:off x="246258" y="1736812"/>
            <a:ext cx="19944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Korrelation mit dem Einzugsjahr</a:t>
            </a:r>
          </a:p>
          <a:p>
            <a:r>
              <a:rPr lang="de-AT" sz="1000" dirty="0"/>
              <a:t>Basis: Angaben sind erfolgt</a:t>
            </a:r>
          </a:p>
        </p:txBody>
      </p:sp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6A480AF3-36D5-D0C3-17E3-FC6126BB71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905829"/>
              </p:ext>
            </p:extLst>
          </p:nvPr>
        </p:nvGraphicFramePr>
        <p:xfrm>
          <a:off x="839959" y="2546738"/>
          <a:ext cx="7251702" cy="21812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1475">
                  <a:extLst>
                    <a:ext uri="{9D8B030D-6E8A-4147-A177-3AD203B41FA5}">
                      <a16:colId xmlns:a16="http://schemas.microsoft.com/office/drawing/2014/main" val="3822220048"/>
                    </a:ext>
                  </a:extLst>
                </a:gridCol>
                <a:gridCol w="1571451">
                  <a:extLst>
                    <a:ext uri="{9D8B030D-6E8A-4147-A177-3AD203B41FA5}">
                      <a16:colId xmlns:a16="http://schemas.microsoft.com/office/drawing/2014/main" val="3585134707"/>
                    </a:ext>
                  </a:extLst>
                </a:gridCol>
                <a:gridCol w="679847">
                  <a:extLst>
                    <a:ext uri="{9D8B030D-6E8A-4147-A177-3AD203B41FA5}">
                      <a16:colId xmlns:a16="http://schemas.microsoft.com/office/drawing/2014/main" val="3241647488"/>
                    </a:ext>
                  </a:extLst>
                </a:gridCol>
                <a:gridCol w="679847">
                  <a:extLst>
                    <a:ext uri="{9D8B030D-6E8A-4147-A177-3AD203B41FA5}">
                      <a16:colId xmlns:a16="http://schemas.microsoft.com/office/drawing/2014/main" val="591912830"/>
                    </a:ext>
                  </a:extLst>
                </a:gridCol>
                <a:gridCol w="679847">
                  <a:extLst>
                    <a:ext uri="{9D8B030D-6E8A-4147-A177-3AD203B41FA5}">
                      <a16:colId xmlns:a16="http://schemas.microsoft.com/office/drawing/2014/main" val="3003045448"/>
                    </a:ext>
                  </a:extLst>
                </a:gridCol>
                <a:gridCol w="679847">
                  <a:extLst>
                    <a:ext uri="{9D8B030D-6E8A-4147-A177-3AD203B41FA5}">
                      <a16:colId xmlns:a16="http://schemas.microsoft.com/office/drawing/2014/main" val="195769755"/>
                    </a:ext>
                  </a:extLst>
                </a:gridCol>
                <a:gridCol w="679847">
                  <a:extLst>
                    <a:ext uri="{9D8B030D-6E8A-4147-A177-3AD203B41FA5}">
                      <a16:colId xmlns:a16="http://schemas.microsoft.com/office/drawing/2014/main" val="744341328"/>
                    </a:ext>
                  </a:extLst>
                </a:gridCol>
                <a:gridCol w="679847">
                  <a:extLst>
                    <a:ext uri="{9D8B030D-6E8A-4147-A177-3AD203B41FA5}">
                      <a16:colId xmlns:a16="http://schemas.microsoft.com/office/drawing/2014/main" val="3952173255"/>
                    </a:ext>
                  </a:extLst>
                </a:gridCol>
                <a:gridCol w="679847">
                  <a:extLst>
                    <a:ext uri="{9D8B030D-6E8A-4147-A177-3AD203B41FA5}">
                      <a16:colId xmlns:a16="http://schemas.microsoft.com/office/drawing/2014/main" val="1779714080"/>
                    </a:ext>
                  </a:extLst>
                </a:gridCol>
                <a:gridCol w="679847">
                  <a:extLst>
                    <a:ext uri="{9D8B030D-6E8A-4147-A177-3AD203B41FA5}">
                      <a16:colId xmlns:a16="http://schemas.microsoft.com/office/drawing/2014/main" val="3873656424"/>
                    </a:ext>
                  </a:extLst>
                </a:gridCol>
              </a:tblGrid>
              <a:tr h="190500">
                <a:tc rowSpan="3" gridSpan="2">
                  <a:txBody>
                    <a:bodyPr/>
                    <a:lstStyle/>
                    <a:p>
                      <a:pPr algn="l" fontAlgn="b"/>
                      <a:r>
                        <a:rPr lang="de-AT" sz="1000" u="none" strike="noStrike">
                          <a:effectLst/>
                        </a:rPr>
                        <a:t> 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rowSpan="3"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Zustand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589730"/>
                  </a:ext>
                </a:extLst>
              </a:tr>
              <a:tr h="190500">
                <a:tc gridSpan="2"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000" u="none" strike="noStrike">
                          <a:effectLst/>
                        </a:rPr>
                        <a:t>die Wohnung war in Ordnung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000" u="none" strike="noStrike">
                          <a:effectLst/>
                        </a:rPr>
                        <a:t>kleinere Reparaturen oder Malerarbeiten waren noch zu machen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000" u="none" strike="noStrike">
                          <a:effectLst/>
                        </a:rPr>
                        <a:t>die Wohnung war ein Sanierungsfall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Gesamtsumme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6130865"/>
                  </a:ext>
                </a:extLst>
              </a:tr>
              <a:tr h="190500">
                <a:tc gridSpan="2"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63814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 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Gesamtsumme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255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61,0%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104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24,9%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70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16,7%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418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766533041"/>
                  </a:ext>
                </a:extLst>
              </a:tr>
              <a:tr h="190500">
                <a:tc rowSpan="6"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 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2020 und später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45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76,3%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11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18,6%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8,5%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71537287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2015 bis 2019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46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64,8%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20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28,2%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7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9,9%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71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182443054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2010 bis 2014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31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62,0%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16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32,0%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50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89212445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2000 bis 2009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34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55,7%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31,1%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14,8%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61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5013459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1999 und früher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86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55,1%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34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21,8%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40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25,6%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156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438900387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keine Angabe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13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61,9%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19,0%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19,0%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21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 dirty="0">
                          <a:effectLst/>
                        </a:rPr>
                        <a:t>100,0%</a:t>
                      </a:r>
                      <a:endParaRPr lang="de-A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209588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6606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8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Wohnungsbezug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„Haben Sie vor dem Einzug in die Wohnung alle notwendigen Informationen vom Vermieter bekommen? (z.B. Informationsmaterial zur Wohnanlage und zur Wohnung?“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65165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 – Begründungen für fehlende Informationen im Tabellenband (offene Frage, ohne Vorgaben)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44AF76C3-0506-7793-15A3-5309B21BB18B}"/>
              </a:ext>
            </a:extLst>
          </p:cNvPr>
          <p:cNvSpPr txBox="1"/>
          <p:nvPr/>
        </p:nvSpPr>
        <p:spPr>
          <a:xfrm>
            <a:off x="4455350" y="4541796"/>
            <a:ext cx="21602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/>
              <a:t>Basis: Angaben erfolgt</a:t>
            </a:r>
            <a:endParaRPr lang="de-AT" sz="1000" dirty="0"/>
          </a:p>
        </p:txBody>
      </p:sp>
      <p:graphicFrame>
        <p:nvGraphicFramePr>
          <p:cNvPr id="2" name="Object 117">
            <a:extLst>
              <a:ext uri="{FF2B5EF4-FFF2-40B4-BE49-F238E27FC236}">
                <a16:creationId xmlns:a16="http://schemas.microsoft.com/office/drawing/2014/main" id="{72BF59D3-7871-C8DF-FCA4-6BDE96D28B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8369913"/>
              </p:ext>
            </p:extLst>
          </p:nvPr>
        </p:nvGraphicFramePr>
        <p:xfrm>
          <a:off x="0" y="2018217"/>
          <a:ext cx="4888656" cy="30452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1951A592-239F-5C9C-F74A-3B4D023B1D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598036"/>
              </p:ext>
            </p:extLst>
          </p:nvPr>
        </p:nvGraphicFramePr>
        <p:xfrm>
          <a:off x="4481990" y="2476499"/>
          <a:ext cx="4267200" cy="1905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93623">
                  <a:extLst>
                    <a:ext uri="{9D8B030D-6E8A-4147-A177-3AD203B41FA5}">
                      <a16:colId xmlns:a16="http://schemas.microsoft.com/office/drawing/2014/main" val="3217604575"/>
                    </a:ext>
                  </a:extLst>
                </a:gridCol>
                <a:gridCol w="490235">
                  <a:extLst>
                    <a:ext uri="{9D8B030D-6E8A-4147-A177-3AD203B41FA5}">
                      <a16:colId xmlns:a16="http://schemas.microsoft.com/office/drawing/2014/main" val="2985543550"/>
                    </a:ext>
                  </a:extLst>
                </a:gridCol>
                <a:gridCol w="453236">
                  <a:extLst>
                    <a:ext uri="{9D8B030D-6E8A-4147-A177-3AD203B41FA5}">
                      <a16:colId xmlns:a16="http://schemas.microsoft.com/office/drawing/2014/main" val="739071364"/>
                    </a:ext>
                  </a:extLst>
                </a:gridCol>
                <a:gridCol w="456319">
                  <a:extLst>
                    <a:ext uri="{9D8B030D-6E8A-4147-A177-3AD203B41FA5}">
                      <a16:colId xmlns:a16="http://schemas.microsoft.com/office/drawing/2014/main" val="1754273244"/>
                    </a:ext>
                  </a:extLst>
                </a:gridCol>
                <a:gridCol w="468652">
                  <a:extLst>
                    <a:ext uri="{9D8B030D-6E8A-4147-A177-3AD203B41FA5}">
                      <a16:colId xmlns:a16="http://schemas.microsoft.com/office/drawing/2014/main" val="4104148671"/>
                    </a:ext>
                  </a:extLst>
                </a:gridCol>
                <a:gridCol w="505651">
                  <a:extLst>
                    <a:ext uri="{9D8B030D-6E8A-4147-A177-3AD203B41FA5}">
                      <a16:colId xmlns:a16="http://schemas.microsoft.com/office/drawing/2014/main" val="1220623098"/>
                    </a:ext>
                  </a:extLst>
                </a:gridCol>
                <a:gridCol w="499484">
                  <a:extLst>
                    <a:ext uri="{9D8B030D-6E8A-4147-A177-3AD203B41FA5}">
                      <a16:colId xmlns:a16="http://schemas.microsoft.com/office/drawing/2014/main" val="444989749"/>
                    </a:ext>
                  </a:extLst>
                </a:gridCol>
              </a:tblGrid>
              <a:tr h="190500">
                <a:tc rowSpan="3">
                  <a:txBody>
                    <a:bodyPr/>
                    <a:lstStyle/>
                    <a:p>
                      <a:pPr algn="l" fontAlgn="b"/>
                      <a:r>
                        <a:rPr lang="de-AT" sz="1000" u="none" strike="noStrike">
                          <a:effectLst/>
                        </a:rPr>
                        <a:t> 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Informationen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178503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ja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nein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Gesamtsumme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958768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38411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Gesamtsumme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346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81,2%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80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18,8%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426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217849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2020 und später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50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83,3%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16,7%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60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735611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2015 bis 2019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62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88,6%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8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11,4%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70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7788471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2010 bis 2014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44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81,5%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18,5%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54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291290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2000 bis 2009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52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83,9%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16,1%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62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4304457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1999 und früher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120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75,5%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24,5%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159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6472592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keine Angabe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18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85,7%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14,3%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21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 dirty="0">
                          <a:effectLst/>
                        </a:rPr>
                        <a:t>100,0%</a:t>
                      </a:r>
                      <a:endParaRPr lang="de-A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514159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7911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9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Zufriedenheit mit Terminvereinbarung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„Wie zufrieden waren Sie mit der </a:t>
            </a:r>
            <a:r>
              <a:rPr lang="de-DE" altLang="de-DE" sz="1200" b="0" dirty="0" err="1">
                <a:solidFill>
                  <a:srgbClr val="000000"/>
                </a:solidFill>
                <a:latin typeface="Arial" panose="020B0604020202020204" pitchFamily="34" charset="0"/>
              </a:rPr>
              <a:t>KgL</a:t>
            </a: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/</a:t>
            </a:r>
            <a:r>
              <a:rPr lang="de-DE" altLang="de-DE" sz="1200" b="0" dirty="0" err="1">
                <a:solidFill>
                  <a:srgbClr val="000000"/>
                </a:solidFill>
                <a:latin typeface="Arial" panose="020B0604020202020204" pitchFamily="34" charset="0"/>
              </a:rPr>
              <a:t>gswb</a:t>
            </a: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 bei der Terminvereinbarung zur Besichtigung?“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12955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</a:t>
            </a:r>
          </a:p>
        </p:txBody>
      </p:sp>
      <p:graphicFrame>
        <p:nvGraphicFramePr>
          <p:cNvPr id="5" name="Object 117">
            <a:extLst>
              <a:ext uri="{FF2B5EF4-FFF2-40B4-BE49-F238E27FC236}">
                <a16:creationId xmlns:a16="http://schemas.microsoft.com/office/drawing/2014/main" id="{9DBF5653-D396-7911-F0E1-FC2190042C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2778923"/>
              </p:ext>
            </p:extLst>
          </p:nvPr>
        </p:nvGraphicFramePr>
        <p:xfrm>
          <a:off x="1421489" y="1610798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10404972"/>
      </p:ext>
    </p:extLst>
  </p:cSld>
  <p:clrMapOvr>
    <a:masterClrMapping/>
  </p:clrMapOvr>
</p:sld>
</file>

<file path=ppt/theme/theme1.xml><?xml version="1.0" encoding="utf-8"?>
<a:theme xmlns:a="http://schemas.openxmlformats.org/drawingml/2006/main" name="IGF PowPoint Vorlage">
  <a:themeElements>
    <a:clrScheme name="IGF PowPoint Vorl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GF PowPoint Vorlage">
      <a:majorFont>
        <a:latin typeface="Abadi MT Condensed"/>
        <a:ea typeface=""/>
        <a:cs typeface=""/>
      </a:majorFont>
      <a:minorFont>
        <a:latin typeface="Abadi MT Condensed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GF PowPoint Vorl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GF PowPoint Vorl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GF PowPoint Vorl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GF PowPoint Vorl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GF PowPoint Vorl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GF PowPoint Vorl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GF PowPoint Vorl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GF PowPoint Vorl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GF PowPoint Vorl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GF PowPoint Vorl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GF PowPoint Vorl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GF PowPoint Vorl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F5E4D2611493D478173AEC35D2E87A0" ma:contentTypeVersion="17" ma:contentTypeDescription="Ein neues Dokument erstellen." ma:contentTypeScope="" ma:versionID="262489ce0ec7cd78dcccabe3210ce956">
  <xsd:schema xmlns:xsd="http://www.w3.org/2001/XMLSchema" xmlns:xs="http://www.w3.org/2001/XMLSchema" xmlns:p="http://schemas.microsoft.com/office/2006/metadata/properties" xmlns:ns2="5bf29c0c-de66-4c3c-8092-88b6a5b55739" xmlns:ns3="4c68419a-97a7-4f9f-a60d-b34388c695bd" targetNamespace="http://schemas.microsoft.com/office/2006/metadata/properties" ma:root="true" ma:fieldsID="3948730c0bc355ddb1438d498a82d592" ns2:_="" ns3:_="">
    <xsd:import namespace="5bf29c0c-de66-4c3c-8092-88b6a5b55739"/>
    <xsd:import namespace="4c68419a-97a7-4f9f-a60d-b34388c695b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f29c0c-de66-4c3c-8092-88b6a5b557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markierungen" ma:readOnly="false" ma:fieldId="{5cf76f15-5ced-4ddc-b409-7134ff3c332f}" ma:taxonomyMulti="true" ma:sspId="045acfa8-2d38-48cd-9f0f-597153e17e3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68419a-97a7-4f9f-a60d-b34388c695b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17ea146-1ea0-473c-be03-a423f0d9a1a0}" ma:internalName="TaxCatchAll" ma:showField="CatchAllData" ma:web="4c68419a-97a7-4f9f-a60d-b34388c695b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c68419a-97a7-4f9f-a60d-b34388c695bd" xsi:nil="true"/>
    <lcf76f155ced4ddcb4097134ff3c332f xmlns="5bf29c0c-de66-4c3c-8092-88b6a5b55739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913BEE1-0655-433E-8EBD-D7D6C8787D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f29c0c-de66-4c3c-8092-88b6a5b55739"/>
    <ds:schemaRef ds:uri="4c68419a-97a7-4f9f-a60d-b34388c695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CA5E0CF-C7DA-4F4A-9E2D-9D336620BC46}">
  <ds:schemaRefs>
    <ds:schemaRef ds:uri="4c68419a-97a7-4f9f-a60d-b34388c695bd"/>
    <ds:schemaRef ds:uri="http://purl.org/dc/terms/"/>
    <ds:schemaRef ds:uri="5bf29c0c-de66-4c3c-8092-88b6a5b55739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14BCE26-D864-46B5-A4B1-70B33349F97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C:\Dokumente und Einstellungen\berger\Lokale Einstellungen\Temporary Internet Files\OLK7\IGF PowPoint Vorlage.pot</Template>
  <TotalTime>0</TotalTime>
  <Words>2435</Words>
  <Application>Microsoft Office PowerPoint</Application>
  <PresentationFormat>Bildschirmpräsentation (4:3)</PresentationFormat>
  <Paragraphs>592</Paragraphs>
  <Slides>41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41</vt:i4>
      </vt:variant>
    </vt:vector>
  </HeadingPairs>
  <TitlesOfParts>
    <vt:vector size="45" baseType="lpstr">
      <vt:lpstr>Abadi MT Condensed</vt:lpstr>
      <vt:lpstr>Arial</vt:lpstr>
      <vt:lpstr>Wingdings 2</vt:lpstr>
      <vt:lpstr>IGF PowPoint Vorlage</vt:lpstr>
      <vt:lpstr>PowerPoint-Präsentation</vt:lpstr>
      <vt:lpstr>Studiendesign/Auswertungsbasis</vt:lpstr>
      <vt:lpstr>Demografische Merkmale der Stichprobe</vt:lpstr>
      <vt:lpstr>Wohnungsgröße „Wie viele Zimmer hat Ihre jetzige Wohnung? (Hinweis: Badezimmer, Vorraum, WC, Kochnische, Keller- und Abstellräume sind keine Zimmer)“</vt:lpstr>
      <vt:lpstr>Bezugsjahr „Wann sind Sie in die Wohnung in der Sie leben eingezogen?“</vt:lpstr>
      <vt:lpstr>Zustand der Wohnung bei Einzug „Wenn Sie sich an den Tag des Einzugs zurückerinnern: In welchem Zustand wurde die Wohnung an Sie übergeben?“</vt:lpstr>
      <vt:lpstr>Zustand der Wohnung bei Einzug „Wenn Sie sich an den Tag des Einzugs zurückerinnern: In welchem Zustand wurde die Wohnung an Sie übergeben?“</vt:lpstr>
      <vt:lpstr>Wohnungsbezug „Haben Sie vor dem Einzug in die Wohnung alle notwendigen Informationen vom Vermieter bekommen? (z.B. Informationsmaterial zur Wohnanlage und zur Wohnung?“</vt:lpstr>
      <vt:lpstr>Zufriedenheit mit Terminvereinbarung „Wie zufrieden waren Sie mit der KgL/gswb bei der Terminvereinbarung zur Besichtigung?“</vt:lpstr>
      <vt:lpstr>Wohnungsbezug „Wenn Sie an die Wohnungsbesichtigung zurückdenken: Wie ist die Besichtigung der Wohnung abgelaufen?“</vt:lpstr>
      <vt:lpstr>Wohnungsbezug „Wenn Sie an die Wohnungsbesichtigung zurückdenken: Wie ist die Besichtigung der Wohnung abgelaufen?“</vt:lpstr>
      <vt:lpstr>Übergabe der Wohnung „Denken Sie bitte an den Tag des Einzuges in Ihre Wohnung: Wie wurde die Wohnung übergeben?“</vt:lpstr>
      <vt:lpstr>Übergabe der Wohnung „Denken Sie bitte an den Tag des Einzuges in Ihre Wohnung: Wie wurde die Wohnung übergeben?“</vt:lpstr>
      <vt:lpstr>Aktuelle Wohnsituation „Denken Sie nun an Ihre aktuelle Situation in Ihrer Wohnung: Wie zufrieden sind Sie da mit den folgenden Punkten?“</vt:lpstr>
      <vt:lpstr>Bewertung der Wohnanlage „Was läuft in Ihrer Wohnanlage gut, was läuft nicht so gut?“</vt:lpstr>
      <vt:lpstr>Ausstattung im Außenbereich der Wohnanlage „Bitte bewerten Sie den Zustand des Außenbereichs…“</vt:lpstr>
      <vt:lpstr>Nutzung der Ausstattung im Außenbereich der Wohnanlage „Wie häufig nutzen Sie folgende Ausstattung des Außenbereiches?</vt:lpstr>
      <vt:lpstr>Postkästen „Sind die Postkästen in einem guten Zustand?“</vt:lpstr>
      <vt:lpstr>Klingelschild „Ist Ihr Name am Klingelschild angebracht?“</vt:lpstr>
      <vt:lpstr>Fehlende Ausstattung im Außenbereich „Welche allgemeine Ausstattung fehlt im Außenbereich der Wohnanlage?“</vt:lpstr>
      <vt:lpstr>Ausstattung innerhalb der Wohnanlage „Ist die Waschküche/der Trockenraum in einem guten Zustand?“</vt:lpstr>
      <vt:lpstr>Ausstattung innerhalb der Wohnanlage „Ist der Fahrradkeller in einem guten Zustand?“</vt:lpstr>
      <vt:lpstr>Ausstattung innerhalb der Wohnanlage „Ist die Gegensprechanlage zwischen Eingangstür und Ihrer Wohnung in einem guten Zustand?“</vt:lpstr>
      <vt:lpstr>Ausstattung innerhalb der Wohnanlage „Ist der Lift in einem guten Zustand?“</vt:lpstr>
      <vt:lpstr>Fehlende Ausstattung im Außenbereich „Welche allgemeine Ausstattung fehlt innerhalb der Wohnanlage/Wohnhaus?“</vt:lpstr>
      <vt:lpstr>Hausordnung/Reinigung/Hausbetreuung „Ist die Hausordnung beim Haus-Eingang angebracht (diese sollte im Eingangsbereich hängen)?“</vt:lpstr>
      <vt:lpstr>Hausordnung/Reinigung/Hausbetreuung „Ist die Hausordnung verständlich und klar formuliert?“</vt:lpstr>
      <vt:lpstr>Hausordnung/Reinigung/Hausbetreuung „Wie erfolgt die Betreuung Ihrer Wohnanlage?“</vt:lpstr>
      <vt:lpstr>Hausordnung/Reinigung/Hausbetreuung „Wenn es keinen Hausmeister gibt: Hätten Sie gerne einen Hausmeister in Ihrer Wohnanlage?“</vt:lpstr>
      <vt:lpstr>Hausordnung/Reinigung/Hausbetreuung „Wie erfolgt die Reinigung Ihrer Wohnanlage? (Stiegenhaus, Bürgersteig usw.)“</vt:lpstr>
      <vt:lpstr>Hausordnung/Reinigung/Hausbetreuung „Wie beurteilen Sie die Qualität der Reinigung?“</vt:lpstr>
      <vt:lpstr>Hausordnung/Reinigung/Hausbetreuung „Ganz allgemein: Wie zufrieden sind Sie mit Arbeiten des Hausmeisters bzw. Betreuungsfirma/Reinigungsfirma?“</vt:lpstr>
      <vt:lpstr>Hausverwaltung „Wenn Sie bisher ein Anliegen an die Hausverwaltung hatten, wie haben Sie die Auskunft erhalten?“</vt:lpstr>
      <vt:lpstr>Hausverwaltung „Wenn Sie den Kontakt mit den Mitarbeiter:innen der KgL/gswb Hausverwaltung bewerten, was trifft da zu?“</vt:lpstr>
      <vt:lpstr>Hausverwaltung „Wie beurteilen Sie die Erreichbarkeit der Hausverwaltung (KgL/gswb)?“</vt:lpstr>
      <vt:lpstr>Vertrauensnachbar „Gibt es einen „Vertrauensnachbar“ in der Wohnanlage?“</vt:lpstr>
      <vt:lpstr>Mieterversammlung „Gab es in den letzten 5 Jahren eine Mieterversammlung?“</vt:lpstr>
      <vt:lpstr>Zukünftige Teilnahme an Mieterversammlung „Wenn es in nächster Zeit eine Mieterversammlung gibt, werden Sie oder ein Mitglied Ihres Haushaltes daran teilnehmen?“</vt:lpstr>
      <vt:lpstr>Betriebskostenabrechnung „Wie verständlich ist für Sie die jährliche Betriebskostenabrechnung?“</vt:lpstr>
      <vt:lpstr>Zufriedenheit mit der Wohnung „Wie zufrieden sind Sie mit Ihrer derzeitigen Wohnung?“</vt:lpstr>
      <vt:lpstr>Leistbare Miete? „Ist für Sie die monatliche Miete (Mietzins+Betriebskosten) für Sie leistbar?“</vt:lpstr>
    </vt:vector>
  </TitlesOfParts>
  <Company>IGF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KGL 2023</dc:title>
  <dc:creator>Berger</dc:creator>
  <cp:lastModifiedBy>Neusüß-Raffeiner Sabine Mag.</cp:lastModifiedBy>
  <cp:revision>1140</cp:revision>
  <cp:lastPrinted>2023-12-11T08:36:13Z</cp:lastPrinted>
  <dcterms:created xsi:type="dcterms:W3CDTF">2004-02-02T15:50:36Z</dcterms:created>
  <dcterms:modified xsi:type="dcterms:W3CDTF">2024-02-06T08:19:18Z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0x0101008F5E4D2611493D478173AEC35D2E87A0</vt:lpwstr>
  </property>
  <property fmtid="{D5CDD505-2E9C-101B-9397-08002B2CF9AE}" pid="3" name="MediaServiceImageTags">
    <vt:lpwstr/>
  </property>
</Properties>
</file>