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72" r:id="rId7"/>
    <p:sldId id="270" r:id="rId8"/>
    <p:sldId id="260" r:id="rId9"/>
    <p:sldId id="263" r:id="rId10"/>
    <p:sldId id="271" r:id="rId11"/>
    <p:sldId id="265" r:id="rId12"/>
    <p:sldId id="266" r:id="rId13"/>
    <p:sldId id="267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31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0BD88-2531-1E43-9019-6400B9DA3C58}" type="datetimeFigureOut">
              <a:rPr lang="de-DE" smtClean="0"/>
              <a:t>08.01.2025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25587-0618-3A42-B9F5-4C05D01BAE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813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D3F7-D8DD-4446-B6E9-0D9C98A36B93}" type="datetimeFigureOut">
              <a:rPr lang="de-DE" smtClean="0"/>
              <a:t>08.01.2025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7C1E-C48E-DA49-A4C4-6F45DC18F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463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+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MAG_17 PP-HG-Doppelpunk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6000" y="1350001"/>
            <a:ext cx="7666717" cy="990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err="1"/>
              <a:t>Willkommen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5999" y="2339999"/>
            <a:ext cx="7666717" cy="1908133"/>
          </a:xfrm>
        </p:spPr>
        <p:txBody>
          <a:bodyPr>
            <a:normAutofit/>
          </a:bodyPr>
          <a:lstStyle>
            <a:lvl1pPr marL="0" indent="0" algn="l">
              <a:buNone/>
              <a:defRPr sz="35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Präsentation</a:t>
            </a:r>
            <a:br>
              <a:rPr lang="en-US" dirty="0"/>
            </a:br>
            <a:r>
              <a:rPr lang="en-US" dirty="0"/>
              <a:t>der </a:t>
            </a:r>
            <a:r>
              <a:rPr lang="en-US" dirty="0" err="1"/>
              <a:t>Stadt</a:t>
            </a:r>
            <a:r>
              <a:rPr lang="en-US" dirty="0"/>
              <a:t> Salzburg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9 Mai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Thema / VerfasserIn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30" y="4582250"/>
            <a:ext cx="1155508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 + Bild mit Bildtext (un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9 Mai 2017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Thema / VerfasserIn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5400000" cy="72000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2"/>
          </p:nvPr>
        </p:nvSpPr>
        <p:spPr>
          <a:xfrm>
            <a:off x="6239855" y="1451357"/>
            <a:ext cx="2578100" cy="241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40463" y="3917950"/>
            <a:ext cx="2578100" cy="312738"/>
          </a:xfrm>
        </p:spPr>
        <p:txBody>
          <a:bodyPr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de-AT" dirty="0"/>
              <a:t>Bildtext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60000" y="2070000"/>
            <a:ext cx="5400000" cy="2160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558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 + Bild mit Bildtext (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9 Mai 2017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Thema / VerfasserIn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5400000" cy="72000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6239855" y="2069999"/>
            <a:ext cx="2578100" cy="1794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40463" y="1350000"/>
            <a:ext cx="2578100" cy="622803"/>
          </a:xfrm>
        </p:spPr>
        <p:txBody>
          <a:bodyPr anchor="b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de-AT" dirty="0"/>
              <a:t>Bildtext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60000" y="2070000"/>
            <a:ext cx="5400000" cy="2160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055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78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+ Sponso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MAG_17 PP-HG-Doppelpunk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6000" y="1350001"/>
            <a:ext cx="7666717" cy="990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err="1"/>
              <a:t>Willkommen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5999" y="2339999"/>
            <a:ext cx="7666717" cy="1908133"/>
          </a:xfrm>
        </p:spPr>
        <p:txBody>
          <a:bodyPr>
            <a:normAutofit/>
          </a:bodyPr>
          <a:lstStyle>
            <a:lvl1pPr marL="0" indent="0" algn="l">
              <a:buNone/>
              <a:defRPr sz="35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Präsentation</a:t>
            </a:r>
            <a:br>
              <a:rPr lang="en-US" dirty="0"/>
            </a:br>
            <a:r>
              <a:rPr lang="en-US" dirty="0"/>
              <a:t>der </a:t>
            </a:r>
            <a:r>
              <a:rPr lang="en-US" dirty="0" err="1"/>
              <a:t>Stadt</a:t>
            </a:r>
            <a:r>
              <a:rPr lang="en-US" dirty="0"/>
              <a:t> Salzburg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30" y="4582250"/>
            <a:ext cx="1155508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9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9 Mai 2017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Thema / VerfasserIn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1147763"/>
            <a:ext cx="9144000" cy="3300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06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Sponso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1147763"/>
            <a:ext cx="9144000" cy="3300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3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Unter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424000" cy="469933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9 Mai 2017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Thema / VerfasserIn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825143"/>
            <a:ext cx="8423275" cy="3305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363" y="2365375"/>
            <a:ext cx="8423275" cy="1849438"/>
          </a:xfrm>
        </p:spPr>
        <p:txBody>
          <a:bodyPr numCol="1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3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Untertitel + Tex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424000" cy="469933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9 Mai 2017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Thema / VerfasserIn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825143"/>
            <a:ext cx="8423275" cy="3305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363" y="2365375"/>
            <a:ext cx="8423275" cy="1849438"/>
          </a:xfrm>
        </p:spPr>
        <p:txBody>
          <a:bodyPr numCol="2" spcCol="180000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91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9 Mai 2017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Thema / VerfasserIn</a:t>
            </a:r>
            <a:endParaRPr 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2070000"/>
            <a:ext cx="8424000" cy="2160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229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5400000" cy="72000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9 Mai 2017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Thema / VerfasserIn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6203950" y="1147763"/>
            <a:ext cx="2940050" cy="3305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60000" y="2070000"/>
            <a:ext cx="5400000" cy="2160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3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9 Mai 2017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Thema / VerfasserIn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5400000" cy="72000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6203950" y="1147764"/>
            <a:ext cx="2940050" cy="162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03950" y="2825738"/>
            <a:ext cx="2940050" cy="162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60000" y="2070000"/>
            <a:ext cx="5400000" cy="2160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741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MAG_17 PP-HG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35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070000"/>
            <a:ext cx="8424000" cy="21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4861263"/>
            <a:ext cx="4564160" cy="131387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de-AT"/>
              <a:t>9 Mai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4642291"/>
            <a:ext cx="4564160" cy="218972"/>
          </a:xfrm>
          <a:prstGeom prst="rect">
            <a:avLst/>
          </a:prstGeom>
        </p:spPr>
        <p:txBody>
          <a:bodyPr vert="horz" lIns="0" tIns="45720" rIns="0" bIns="0" rtlCol="0" anchor="t"/>
          <a:lstStyle>
            <a:lvl1pPr algn="l">
              <a:defRPr sz="9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Thema</a:t>
            </a:r>
            <a:r>
              <a:rPr lang="en-US" dirty="0"/>
              <a:t> / </a:t>
            </a:r>
            <a:r>
              <a:rPr lang="en-US" dirty="0" err="1"/>
              <a:t>VerfasserIn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30" y="4582250"/>
            <a:ext cx="1155508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8" r:id="rId2"/>
    <p:sldLayoutId id="2147493457" r:id="rId3"/>
    <p:sldLayoutId id="2147493459" r:id="rId4"/>
    <p:sldLayoutId id="2147493461" r:id="rId5"/>
    <p:sldLayoutId id="2147493460" r:id="rId6"/>
    <p:sldLayoutId id="2147493463" r:id="rId7"/>
    <p:sldLayoutId id="2147493464" r:id="rId8"/>
    <p:sldLayoutId id="2147493465" r:id="rId9"/>
    <p:sldLayoutId id="2147493466" r:id="rId10"/>
    <p:sldLayoutId id="2147493467" r:id="rId11"/>
    <p:sldLayoutId id="2147493462" r:id="rId1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270000" indent="-270000" algn="l" defTabSz="457200" rtl="0" eaLnBrk="1" latinLnBrk="0" hangingPunct="1">
        <a:spcBef>
          <a:spcPct val="20000"/>
        </a:spcBef>
        <a:buClr>
          <a:srgbClr val="CF072F"/>
        </a:buClr>
        <a:buSzPct val="150000"/>
        <a:buFont typeface="Lucida Grande"/>
        <a:buChar char="■"/>
        <a:defRPr sz="1800" kern="1200">
          <a:solidFill>
            <a:schemeClr val="tx1"/>
          </a:solidFill>
          <a:latin typeface="Verdana"/>
          <a:ea typeface="+mn-ea"/>
          <a:cs typeface="Verdana"/>
        </a:defRPr>
      </a:lvl1pPr>
      <a:lvl2pPr marL="576000" indent="-2160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56000" indent="-144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990000" indent="-180000" algn="l" defTabSz="457200" rtl="0" eaLnBrk="1" latinLnBrk="0" hangingPunct="1">
        <a:spcBef>
          <a:spcPct val="20000"/>
        </a:spcBef>
        <a:buFont typeface="Symbol" charset="2"/>
        <a:buChar char="-"/>
        <a:defRPr sz="1200" kern="1200">
          <a:solidFill>
            <a:schemeClr val="tx1"/>
          </a:solidFill>
          <a:latin typeface="Verdana"/>
          <a:ea typeface="+mn-ea"/>
          <a:cs typeface="Verdana"/>
        </a:defRPr>
      </a:lvl4pPr>
      <a:lvl5pPr marL="1116000" indent="-144000" algn="l" defTabSz="4572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389239"/>
            <a:ext cx="9143999" cy="778791"/>
          </a:xfrm>
        </p:spPr>
        <p:txBody>
          <a:bodyPr/>
          <a:lstStyle/>
          <a:p>
            <a:pPr algn="ctr"/>
            <a:r>
              <a:rPr lang="de-DE" sz="3600" dirty="0"/>
              <a:t>Grünflächenzahl-Verordnung 2024 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469341"/>
            <a:ext cx="9143999" cy="778791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(GrünFZ-VO)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GrünFZ / MA 5/03 - Stadtplanung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/>
              <a:t>November 2024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4EFE33-F65B-45FB-947C-70C39C7C3673}"/>
              </a:ext>
            </a:extLst>
          </p:cNvPr>
          <p:cNvSpPr txBox="1"/>
          <p:nvPr/>
        </p:nvSpPr>
        <p:spPr>
          <a:xfrm>
            <a:off x="0" y="13096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Anwendung der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68015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636" y="101600"/>
            <a:ext cx="5759223" cy="8953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1800" b="1" dirty="0"/>
              <a:t>Dachbegrünung</a:t>
            </a:r>
            <a:br>
              <a:rPr lang="de-DE" sz="1800" b="1" dirty="0"/>
            </a:br>
            <a:br>
              <a:rPr lang="de-DE" sz="1800" b="1" dirty="0"/>
            </a:br>
            <a:r>
              <a:rPr lang="de-DE" sz="1200" dirty="0"/>
              <a:t>(gem. Leitfaden Bauwerksbegrünung)</a:t>
            </a:r>
            <a:endParaRPr lang="de-DE" sz="1200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/>
              <a:t>November 2024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GrünFZ / MA 5/03 - Stadtplanung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59636" y="1143000"/>
            <a:ext cx="8320814" cy="3319474"/>
          </a:xfrm>
        </p:spPr>
        <p:txBody>
          <a:bodyPr numCol="1"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de-DE" sz="1200" dirty="0"/>
              <a:t>Gesamtaufbauhöhe:</a:t>
            </a:r>
            <a:br>
              <a:rPr lang="de-DE" sz="1200" dirty="0"/>
            </a:br>
            <a:r>
              <a:rPr lang="de-DE" sz="1200" dirty="0"/>
              <a:t>setzt sich aus Schichtenaufbau zusammen, zB</a:t>
            </a:r>
            <a:br>
              <a:rPr lang="de-DE" sz="1200" dirty="0"/>
            </a:br>
            <a:r>
              <a:rPr lang="de-DE" sz="1200" dirty="0"/>
              <a:t>- Vegetationstragschicht</a:t>
            </a:r>
            <a:br>
              <a:rPr lang="de-DE" sz="1200" dirty="0"/>
            </a:br>
            <a:r>
              <a:rPr lang="de-DE" sz="1200" dirty="0"/>
              <a:t>- Filter- und Drainschicht</a:t>
            </a:r>
            <a:br>
              <a:rPr lang="de-DE" sz="1200" dirty="0"/>
            </a:br>
            <a:r>
              <a:rPr lang="de-DE" sz="1200" dirty="0"/>
              <a:t>- Schutzlage</a:t>
            </a:r>
            <a:br>
              <a:rPr lang="de-DE" sz="1200" dirty="0"/>
            </a:br>
            <a:endParaRPr lang="de-DE" sz="1200" dirty="0"/>
          </a:p>
          <a:p>
            <a:endParaRPr lang="de-DE" sz="1200" dirty="0"/>
          </a:p>
          <a:p>
            <a:pPr>
              <a:lnSpc>
                <a:spcPct val="150000"/>
              </a:lnSpc>
            </a:pPr>
            <a:r>
              <a:rPr lang="de-DE" sz="1200" dirty="0"/>
              <a:t>Unterscheidung nach Gesamtaufbauhöhe</a:t>
            </a:r>
            <a:br>
              <a:rPr lang="de-DE" sz="1200" dirty="0"/>
            </a:br>
            <a:r>
              <a:rPr lang="de-DE" sz="1200" dirty="0"/>
              <a:t>- Superintensiv 		min 80 cm</a:t>
            </a:r>
            <a:br>
              <a:rPr lang="de-DE" sz="1200" dirty="0"/>
            </a:br>
            <a:r>
              <a:rPr lang="de-DE" sz="1200" dirty="0"/>
              <a:t>- Reduziert intensiv		min 25 cm</a:t>
            </a:r>
            <a:br>
              <a:rPr lang="de-DE" sz="1200" dirty="0"/>
            </a:br>
            <a:r>
              <a:rPr lang="de-DE" sz="1200" dirty="0"/>
              <a:t>- Biodiversitätsdach		variiert von min 8 – 25 cm</a:t>
            </a:r>
            <a:br>
              <a:rPr lang="de-DE" sz="1200" dirty="0"/>
            </a:br>
            <a:r>
              <a:rPr lang="de-DE" sz="1200" dirty="0"/>
              <a:t>- Extensiv			min 12 cm</a:t>
            </a:r>
            <a:br>
              <a:rPr lang="de-DE" sz="1200" dirty="0"/>
            </a:br>
            <a:r>
              <a:rPr lang="de-DE" sz="1200" dirty="0"/>
              <a:t>- Solargründach		min 10 cm </a:t>
            </a:r>
            <a:r>
              <a:rPr lang="de-DE" sz="1100" dirty="0"/>
              <a:t>(Abstand zwischen Solaranlage u. Vegetationstragschicht min 20 cm)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A8B012-7723-495D-B514-1CFE0FD8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89" y="1143000"/>
            <a:ext cx="352125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636" y="413624"/>
            <a:ext cx="5380764" cy="5198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1800" b="1" dirty="0"/>
              <a:t>Definition, Absicht und Rechtsgrundlage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/>
              <a:t>November 2024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GrünFZ / MA 5/03 - Stadtplanung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0" y="1200150"/>
            <a:ext cx="3973605" cy="3244850"/>
          </a:xfrm>
        </p:spPr>
        <p:txBody>
          <a:bodyPr numCol="1">
            <a:normAutofit/>
          </a:bodyPr>
          <a:lstStyle/>
          <a:p>
            <a:r>
              <a:rPr lang="de-DE" sz="1200" b="1" dirty="0"/>
              <a:t>Definition:</a:t>
            </a:r>
            <a:br>
              <a:rPr lang="de-DE" sz="1200" b="1" dirty="0"/>
            </a:br>
            <a:br>
              <a:rPr lang="de-DE" sz="1200" dirty="0"/>
            </a:br>
            <a:r>
              <a:rPr lang="de-DE" sz="1200" dirty="0"/>
              <a:t>Die Grünflächenzahl [GrünFZ] ist eine Maßzahl,</a:t>
            </a:r>
            <a:br>
              <a:rPr lang="de-DE" sz="1200" dirty="0"/>
            </a:br>
            <a:r>
              <a:rPr lang="de-DE" sz="1200" dirty="0"/>
              <a:t>mit der durch systematische Anwendung</a:t>
            </a:r>
            <a:br>
              <a:rPr lang="de-DE" sz="1200" dirty="0"/>
            </a:br>
            <a:r>
              <a:rPr lang="de-DE" sz="1200" dirty="0"/>
              <a:t>bei jedem Bauvorhaben</a:t>
            </a:r>
            <a:br>
              <a:rPr lang="de-DE" sz="1200" dirty="0"/>
            </a:br>
            <a:r>
              <a:rPr lang="de-DE" sz="1200" dirty="0"/>
              <a:t>ein quantitatives Maß an Begrünung eingefordert werden kann.</a:t>
            </a:r>
            <a:br>
              <a:rPr lang="de-DE" sz="1200" dirty="0"/>
            </a:br>
            <a:endParaRPr lang="de-DE" sz="1200" dirty="0"/>
          </a:p>
          <a:p>
            <a:r>
              <a:rPr lang="de-DE" sz="1200" b="1" dirty="0"/>
              <a:t>Absicht:</a:t>
            </a:r>
            <a:br>
              <a:rPr lang="de-DE" sz="1200" b="1" dirty="0"/>
            </a:br>
            <a:br>
              <a:rPr lang="de-DE" sz="1200" dirty="0"/>
            </a:br>
            <a:r>
              <a:rPr lang="de-DE" sz="1200" dirty="0"/>
              <a:t>- Baumerhaltung, Baumpflanzung</a:t>
            </a:r>
            <a:br>
              <a:rPr lang="de-DE" sz="1200" dirty="0"/>
            </a:br>
            <a:r>
              <a:rPr lang="de-DE" sz="1200" dirty="0"/>
              <a:t>- möglichst wenig Flächenversiegelung</a:t>
            </a:r>
            <a:br>
              <a:rPr lang="de-DE" sz="1200" dirty="0"/>
            </a:br>
            <a:r>
              <a:rPr lang="de-DE" sz="1200" dirty="0"/>
              <a:t>- Erhaltung/ Schaffung von Grünflächen</a:t>
            </a:r>
            <a:br>
              <a:rPr lang="de-DE" sz="1200" dirty="0"/>
            </a:br>
            <a:r>
              <a:rPr lang="de-DE" sz="1200" dirty="0"/>
              <a:t>- Fassadenbegrünung</a:t>
            </a:r>
            <a:br>
              <a:rPr lang="de-DE" sz="1200" dirty="0"/>
            </a:br>
            <a:r>
              <a:rPr lang="de-DE" sz="1200" dirty="0"/>
              <a:t>- Dachbegrünung</a:t>
            </a:r>
            <a:br>
              <a:rPr lang="de-DE" sz="1200" dirty="0"/>
            </a:br>
            <a:endParaRPr lang="de-DE" sz="1200" dirty="0"/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AA2739-19CA-49FD-8FEB-93F4677D275F}"/>
              </a:ext>
            </a:extLst>
          </p:cNvPr>
          <p:cNvSpPr txBox="1"/>
          <p:nvPr/>
        </p:nvSpPr>
        <p:spPr>
          <a:xfrm>
            <a:off x="4875675" y="1186329"/>
            <a:ext cx="42010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Rechtsgrundlage:</a:t>
            </a:r>
            <a:br>
              <a:rPr lang="de-DE" sz="1200" b="1" dirty="0"/>
            </a:br>
            <a:br>
              <a:rPr lang="de-DE" sz="1200" dirty="0"/>
            </a:br>
            <a:r>
              <a:rPr lang="de-DE" sz="1200" dirty="0"/>
              <a:t> </a:t>
            </a:r>
            <a:r>
              <a:rPr lang="de-DE" sz="1200" dirty="0">
                <a:highlight>
                  <a:srgbClr val="FFFF00"/>
                </a:highlight>
              </a:rPr>
              <a:t>Grünflächenzahl § 40a BauTG 2015</a:t>
            </a:r>
            <a:br>
              <a:rPr lang="de-DE" sz="1100" dirty="0"/>
            </a:br>
            <a:br>
              <a:rPr lang="de-DE" sz="1100" dirty="0"/>
            </a:br>
            <a:r>
              <a:rPr lang="de-DE" sz="1000" dirty="0"/>
              <a:t>(Änderung des BauTG vom 31.1.2024)</a:t>
            </a:r>
          </a:p>
          <a:p>
            <a:pPr algn="ctr"/>
            <a:endParaRPr lang="de-DE" sz="1100" dirty="0"/>
          </a:p>
          <a:p>
            <a:pPr marL="228600" indent="-228600">
              <a:buAutoNum type="arabicParenBoth"/>
            </a:pPr>
            <a:r>
              <a:rPr lang="de-DE" sz="1000" i="1" dirty="0">
                <a:highlight>
                  <a:srgbClr val="FFFF00"/>
                </a:highlight>
              </a:rPr>
              <a:t>Mit Verordnung </a:t>
            </a:r>
            <a:r>
              <a:rPr lang="de-DE" sz="1000" i="1" dirty="0"/>
              <a:t>der Gemeindevertretung (in der Stadt Salzburg </a:t>
            </a:r>
            <a:r>
              <a:rPr lang="de-DE" sz="1000" i="1" dirty="0">
                <a:highlight>
                  <a:srgbClr val="FFFF00"/>
                </a:highlight>
              </a:rPr>
              <a:t>des Gemeinderats</a:t>
            </a:r>
            <a:r>
              <a:rPr lang="de-DE" sz="1000" i="1" dirty="0"/>
              <a:t>) </a:t>
            </a:r>
            <a:r>
              <a:rPr lang="de-DE" sz="1000" i="1" dirty="0">
                <a:highlight>
                  <a:srgbClr val="FFFF00"/>
                </a:highlight>
              </a:rPr>
              <a:t>kann für das gesamte Gemeindegebiet</a:t>
            </a:r>
            <a:r>
              <a:rPr lang="de-DE" sz="1000" i="1" dirty="0"/>
              <a:t> oder für Teile davon </a:t>
            </a:r>
            <a:r>
              <a:rPr lang="de-DE" sz="1000" i="1" dirty="0">
                <a:highlight>
                  <a:srgbClr val="FFFF00"/>
                </a:highlight>
              </a:rPr>
              <a:t>eine Grünflächenzahl festgelegt werden</a:t>
            </a:r>
            <a:r>
              <a:rPr lang="de-DE" sz="1000" i="1" dirty="0"/>
              <a:t>. Eine solche Festlegung kann allenfalls (abweichend) auch in Bebauungsplänen erfolgen.</a:t>
            </a:r>
            <a:br>
              <a:rPr lang="de-DE" sz="1000" i="1" dirty="0"/>
            </a:br>
            <a:r>
              <a:rPr lang="de-DE" sz="1000" i="1" dirty="0"/>
              <a:t>…</a:t>
            </a:r>
            <a:br>
              <a:rPr lang="de-DE" sz="1000" i="1" dirty="0"/>
            </a:br>
            <a:endParaRPr lang="de-DE" sz="1000" i="1" dirty="0"/>
          </a:p>
          <a:p>
            <a:pPr marL="228600" indent="-228600">
              <a:buAutoNum type="arabicParenBoth"/>
            </a:pPr>
            <a:r>
              <a:rPr lang="de-DE" sz="1000" i="1" dirty="0"/>
              <a:t>Die Grünflächenzahl ist so festzulegen, dass sie unter Berücksichtigung der bestehenden Strukturverhältnisse und der beabsichtigten baulichen Entwicklung einen </a:t>
            </a:r>
            <a:r>
              <a:rPr lang="de-DE" sz="1000" i="1" dirty="0">
                <a:highlight>
                  <a:srgbClr val="FFFF00"/>
                </a:highlight>
              </a:rPr>
              <a:t>angemessenen Beitrag zur Bodenfunktionalität und Klimawandelanpassung </a:t>
            </a:r>
            <a:r>
              <a:rPr lang="de-DE" sz="1000" i="1" dirty="0"/>
              <a:t>leistet.</a:t>
            </a:r>
          </a:p>
          <a:p>
            <a:pPr algn="ctr"/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37293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637" y="413624"/>
            <a:ext cx="2907880" cy="4476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1800" b="1" dirty="0"/>
              <a:t>Verordnungstext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/>
              <a:t>November 2024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GrünFZ / MA 5/03 - Stadtplanung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59637" y="836069"/>
            <a:ext cx="8423275" cy="2442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1600" dirty="0"/>
              <a:t>(Rechtliche Grundlage: Änderung BauTG und BauPolG)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92934" y="1368650"/>
            <a:ext cx="5946550" cy="3142254"/>
          </a:xfrm>
        </p:spPr>
        <p:txBody>
          <a:bodyPr numCol="1">
            <a:normAutofit/>
          </a:bodyPr>
          <a:lstStyle/>
          <a:p>
            <a:r>
              <a:rPr lang="de-DE" sz="1200" dirty="0"/>
              <a:t>§ 1 Zielwert, Geltungsbereich, Methode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§ 2 Begrünungselemente mit Bewertungsfaktoren</a:t>
            </a:r>
            <a:br>
              <a:rPr lang="de-DE" sz="1200" dirty="0"/>
            </a:br>
            <a:r>
              <a:rPr lang="de-DE" sz="1200" dirty="0"/>
              <a:t>	    a. Bäume</a:t>
            </a:r>
            <a:br>
              <a:rPr lang="de-DE" sz="1200" dirty="0"/>
            </a:br>
            <a:r>
              <a:rPr lang="de-DE" sz="1200" dirty="0"/>
              <a:t>	    b. Begrünte und teilversiegelte Flächen auf EG-Niveau</a:t>
            </a:r>
            <a:br>
              <a:rPr lang="de-DE" sz="1200" dirty="0"/>
            </a:br>
            <a:r>
              <a:rPr lang="de-DE" sz="1200" dirty="0"/>
              <a:t>	    c. Fassadenbegrünung</a:t>
            </a:r>
            <a:br>
              <a:rPr lang="de-DE" sz="1200" dirty="0"/>
            </a:br>
            <a:r>
              <a:rPr lang="de-DE" sz="1200" dirty="0"/>
              <a:t>	    d. Dachbegrünung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§ 3 Nachweis</a:t>
            </a:r>
            <a:br>
              <a:rPr lang="de-DE" sz="1200" dirty="0"/>
            </a:br>
            <a:r>
              <a:rPr lang="de-DE" sz="1200" dirty="0"/>
              <a:t>		Berechnungsblatt, Plan, Schnitt, u.a.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§ 4 Rechtswirksamkeit</a:t>
            </a:r>
          </a:p>
        </p:txBody>
      </p:sp>
    </p:spTree>
    <p:extLst>
      <p:ext uri="{BB962C8B-B14F-4D97-AF65-F5344CB8AC3E}">
        <p14:creationId xmlns:p14="http://schemas.microsoft.com/office/powerpoint/2010/main" val="312088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F3A56C1-125B-453F-87E7-0409C37BD406}"/>
              </a:ext>
            </a:extLst>
          </p:cNvPr>
          <p:cNvSpPr txBox="1">
            <a:spLocks/>
          </p:cNvSpPr>
          <p:nvPr/>
        </p:nvSpPr>
        <p:spPr>
          <a:xfrm>
            <a:off x="264377" y="130809"/>
            <a:ext cx="2907880" cy="44768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e-DE" sz="1800" b="1" dirty="0"/>
              <a:t>Formel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B2A114-B396-4C69-B05D-1C5116CD5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87843"/>
            <a:ext cx="6343651" cy="1545074"/>
          </a:xfrm>
          <a:prstGeom prst="rect">
            <a:avLst/>
          </a:prstGeom>
        </p:spPr>
      </p:pic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01159C8-C1BF-4C3D-9F97-F9BE1FD81C98}"/>
              </a:ext>
            </a:extLst>
          </p:cNvPr>
          <p:cNvSpPr txBox="1">
            <a:spLocks/>
          </p:cNvSpPr>
          <p:nvPr/>
        </p:nvSpPr>
        <p:spPr>
          <a:xfrm>
            <a:off x="264378" y="1987269"/>
            <a:ext cx="3737120" cy="30165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457200" rtl="0" eaLnBrk="1" latinLnBrk="0" hangingPunct="1">
              <a:spcBef>
                <a:spcPct val="20000"/>
              </a:spcBef>
              <a:buClr>
                <a:srgbClr val="CF072F"/>
              </a:buClr>
              <a:buSzPct val="150000"/>
              <a:buFont typeface="Lucida Grande"/>
              <a:buChar char="■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576000" indent="-2160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56000" indent="-144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0000" indent="-1800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116000" indent="-1440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de-DE" sz="1200" dirty="0"/>
              <a:t>Die GrünFZ berechnet sich aus der ∑</a:t>
            </a:r>
            <a:br>
              <a:rPr lang="de-DE" sz="1200" dirty="0"/>
            </a:br>
            <a:r>
              <a:rPr lang="de-DE" sz="1200" dirty="0"/>
              <a:t>der (bewerteten) Begrünungselemente „jeweils“ dividiert durch die Grundstücksfläche.</a:t>
            </a:r>
          </a:p>
          <a:p>
            <a:pPr>
              <a:spcBef>
                <a:spcPts val="2400"/>
              </a:spcBef>
            </a:pPr>
            <a:r>
              <a:rPr lang="de-DE" sz="1200" dirty="0"/>
              <a:t>Zielwert 25 gilt für das gesamte Stadtgebiet.</a:t>
            </a:r>
          </a:p>
          <a:p>
            <a:pPr>
              <a:spcBef>
                <a:spcPts val="2400"/>
              </a:spcBef>
            </a:pPr>
            <a:r>
              <a:rPr lang="de-DE" sz="1200" dirty="0"/>
              <a:t>Alle Begrünungselemente müssen einen Beitrag zur Bodenfunktionalität und zur Klimawandelanpassung leisten </a:t>
            </a:r>
            <a:br>
              <a:rPr lang="de-DE" sz="1200" dirty="0"/>
            </a:br>
            <a:r>
              <a:rPr lang="de-DE" sz="1200" dirty="0"/>
              <a:t>(</a:t>
            </a:r>
            <a:r>
              <a:rPr lang="de-DE" sz="1200" dirty="0" err="1"/>
              <a:t>vgl</a:t>
            </a:r>
            <a:r>
              <a:rPr lang="de-DE" sz="1200" dirty="0"/>
              <a:t> §40a BauTG).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Daraus folgt grundsätzlich: </a:t>
            </a:r>
            <a:br>
              <a:rPr lang="de-DE" sz="1200" dirty="0"/>
            </a:br>
            <a:r>
              <a:rPr lang="de-DE" sz="1200" dirty="0"/>
              <a:t>Nicht bebaut bzw nicht überdeckt </a:t>
            </a:r>
            <a:br>
              <a:rPr lang="de-DE" sz="1200" dirty="0"/>
            </a:br>
            <a:endParaRPr lang="de-DE" sz="1200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242F3267-89B8-4716-BDBE-F38F9A05EBED}"/>
              </a:ext>
            </a:extLst>
          </p:cNvPr>
          <p:cNvSpPr txBox="1">
            <a:spLocks/>
          </p:cNvSpPr>
          <p:nvPr/>
        </p:nvSpPr>
        <p:spPr>
          <a:xfrm>
            <a:off x="4375150" y="1992985"/>
            <a:ext cx="4286249" cy="27025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0000" indent="-270000" algn="l" defTabSz="457200" rtl="0" eaLnBrk="1" latinLnBrk="0" hangingPunct="1">
              <a:spcBef>
                <a:spcPct val="20000"/>
              </a:spcBef>
              <a:buClr>
                <a:srgbClr val="CF072F"/>
              </a:buClr>
              <a:buSzPct val="150000"/>
              <a:buFont typeface="Lucida Grande"/>
              <a:buChar char="■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576000" indent="-2160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56000" indent="-144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0000" indent="-1800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116000" indent="-1440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de-DE" sz="1200" dirty="0"/>
              <a:t>Für die Anrechenbarkeit gibt es</a:t>
            </a:r>
            <a:br>
              <a:rPr lang="de-DE" sz="1200" dirty="0"/>
            </a:br>
            <a:r>
              <a:rPr lang="de-DE" sz="1200" dirty="0"/>
              <a:t>4 Gruppen an Begrünungselementen: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  a) Bäume</a:t>
            </a:r>
            <a:br>
              <a:rPr lang="de-DE" sz="1200" dirty="0"/>
            </a:br>
            <a:r>
              <a:rPr lang="de-DE" sz="1200" dirty="0"/>
              <a:t>  b) Begrünte u. teilversiegelte Flächen im EG</a:t>
            </a:r>
            <a:br>
              <a:rPr lang="de-DE" sz="1200" dirty="0"/>
            </a:br>
            <a:r>
              <a:rPr lang="de-DE" sz="1200" dirty="0"/>
              <a:t>  c) Fassadenbegrünung</a:t>
            </a:r>
            <a:br>
              <a:rPr lang="de-DE" sz="1200" dirty="0"/>
            </a:br>
            <a:r>
              <a:rPr lang="de-DE" sz="1200" dirty="0"/>
              <a:t>  d) Dachbegrünung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A1AFF3-FC65-4F47-82BE-129585A4A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24" y="3412606"/>
            <a:ext cx="963251" cy="159119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559CD24-29E7-4BFB-8BF3-3F9F44767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020" y="4674587"/>
            <a:ext cx="963251" cy="3292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7475547-7882-4884-AE8B-DE21C8DC2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381" y="3208119"/>
            <a:ext cx="1560711" cy="180457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B46AEAB-783C-4780-8DAC-5C5543B94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439" y="4183296"/>
            <a:ext cx="951058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F7784DD-EA9E-4188-95BF-3B1E856CF25A}"/>
              </a:ext>
            </a:extLst>
          </p:cNvPr>
          <p:cNvSpPr txBox="1"/>
          <p:nvPr/>
        </p:nvSpPr>
        <p:spPr>
          <a:xfrm>
            <a:off x="284123" y="1931670"/>
            <a:ext cx="2215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Verdana"/>
              </a:rPr>
              <a:t>Im automatischen Berechnungsblatt ist leicht erkennbar,</a:t>
            </a:r>
            <a:br>
              <a:rPr lang="de-DE" sz="1200" dirty="0">
                <a:latin typeface="Verdana"/>
              </a:rPr>
            </a:br>
            <a:r>
              <a:rPr lang="de-DE" sz="1200" dirty="0">
                <a:latin typeface="Verdana"/>
              </a:rPr>
              <a:t>wieviel jede einzelne Begrünung zur GrünFZ beiträgt,</a:t>
            </a:r>
            <a:br>
              <a:rPr lang="de-DE" sz="1200" dirty="0">
                <a:latin typeface="Verdana"/>
              </a:rPr>
            </a:br>
            <a:r>
              <a:rPr lang="de-DE" sz="1200" dirty="0">
                <a:latin typeface="Verdana"/>
              </a:rPr>
              <a:t>weil jeder Wert automatisch einzeln ausgerechnet wird.</a:t>
            </a:r>
          </a:p>
          <a:p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99F22E-4C9F-46D0-86BF-A7CB50F78F7B}"/>
              </a:ext>
            </a:extLst>
          </p:cNvPr>
          <p:cNvSpPr txBox="1"/>
          <p:nvPr/>
        </p:nvSpPr>
        <p:spPr>
          <a:xfrm>
            <a:off x="-5839" y="0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Berechnungsblatt</a:t>
            </a:r>
          </a:p>
          <a:p>
            <a:pPr algn="ctr"/>
            <a:r>
              <a:rPr lang="de-DE" b="1" dirty="0"/>
              <a:t>GrünFZ</a:t>
            </a:r>
            <a:endParaRPr lang="de-AT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D52814-1441-449D-B164-B82DC7F6F07E}"/>
              </a:ext>
            </a:extLst>
          </p:cNvPr>
          <p:cNvSpPr txBox="1"/>
          <p:nvPr/>
        </p:nvSpPr>
        <p:spPr>
          <a:xfrm>
            <a:off x="72668" y="674906"/>
            <a:ext cx="2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Nur die grünen Felder sind auszufüllen!</a:t>
            </a:r>
            <a:endParaRPr lang="de-AT" sz="1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DF8659-2055-498F-B369-3A44DCE8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93" y="0"/>
            <a:ext cx="3721813" cy="5143500"/>
          </a:xfrm>
          <a:prstGeom prst="rect">
            <a:avLst/>
          </a:prstGeom>
        </p:spPr>
      </p:pic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11AE51D2-BD8A-42A1-91EC-CF7B645A9C37}"/>
              </a:ext>
            </a:extLst>
          </p:cNvPr>
          <p:cNvSpPr/>
          <p:nvPr/>
        </p:nvSpPr>
        <p:spPr>
          <a:xfrm>
            <a:off x="6447119" y="1909764"/>
            <a:ext cx="128587" cy="330518"/>
          </a:xfrm>
          <a:prstGeom prst="rightBrac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0F19C8CE-E901-46E1-9AAB-ED45E7AD837C}"/>
              </a:ext>
            </a:extLst>
          </p:cNvPr>
          <p:cNvSpPr/>
          <p:nvPr/>
        </p:nvSpPr>
        <p:spPr>
          <a:xfrm>
            <a:off x="6447119" y="2267112"/>
            <a:ext cx="128587" cy="330518"/>
          </a:xfrm>
          <a:prstGeom prst="rightBrac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6195A21D-B8D5-47E5-887C-BC8B5794A58B}"/>
              </a:ext>
            </a:extLst>
          </p:cNvPr>
          <p:cNvSpPr/>
          <p:nvPr/>
        </p:nvSpPr>
        <p:spPr>
          <a:xfrm>
            <a:off x="6447119" y="2614614"/>
            <a:ext cx="128587" cy="330518"/>
          </a:xfrm>
          <a:prstGeom prst="rightBrac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111DE9-B3FD-493F-894A-C398DDA925FC}"/>
              </a:ext>
            </a:extLst>
          </p:cNvPr>
          <p:cNvSpPr txBox="1"/>
          <p:nvPr/>
        </p:nvSpPr>
        <p:spPr>
          <a:xfrm>
            <a:off x="6781801" y="2366329"/>
            <a:ext cx="2362199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Vegetationsfläche</a:t>
            </a:r>
            <a:br>
              <a:rPr lang="de-AT" sz="1200" dirty="0"/>
            </a:br>
            <a:r>
              <a:rPr lang="de-AT" sz="1000" dirty="0"/>
              <a:t>(Sträucher/Hecke, Wiese):</a:t>
            </a:r>
            <a:br>
              <a:rPr lang="de-AT" sz="1000" dirty="0"/>
            </a:br>
            <a:endParaRPr lang="de-AT" sz="1000" dirty="0"/>
          </a:p>
          <a:p>
            <a:pPr marL="171450" indent="-171450">
              <a:buFontTx/>
              <a:buChar char="-"/>
            </a:pPr>
            <a:r>
              <a:rPr lang="de-AT" sz="1000" dirty="0"/>
              <a:t>auf gewachsenem Boden</a:t>
            </a:r>
          </a:p>
          <a:p>
            <a:pPr marL="171450" indent="-171450">
              <a:buFontTx/>
              <a:buChar char="-"/>
            </a:pPr>
            <a:r>
              <a:rPr lang="de-AT" sz="1000" dirty="0"/>
              <a:t>unterbaut 80 cm</a:t>
            </a:r>
          </a:p>
          <a:p>
            <a:pPr marL="171450" indent="-171450">
              <a:buFontTx/>
              <a:buChar char="-"/>
            </a:pPr>
            <a:r>
              <a:rPr lang="de-AT" sz="1000" dirty="0"/>
              <a:t>unterbaut 40 cm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48670A0-479C-4FB4-B4BF-D861C333E28E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6575706" y="2075023"/>
            <a:ext cx="177586" cy="3305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775CEDE-E46A-4FAC-97A9-D9B7AA7BF9E8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6575706" y="2432371"/>
            <a:ext cx="177586" cy="5992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D1E9304-10A0-417A-935E-9D24849969FF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6575706" y="2571750"/>
            <a:ext cx="177586" cy="20812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Geschweifte Klammer rechts 28">
            <a:extLst>
              <a:ext uri="{FF2B5EF4-FFF2-40B4-BE49-F238E27FC236}">
                <a16:creationId xmlns:a16="http://schemas.microsoft.com/office/drawing/2014/main" id="{A533C441-D2E0-49E0-A24A-9D377D444A42}"/>
              </a:ext>
            </a:extLst>
          </p:cNvPr>
          <p:cNvSpPr/>
          <p:nvPr/>
        </p:nvSpPr>
        <p:spPr>
          <a:xfrm>
            <a:off x="6447119" y="4048127"/>
            <a:ext cx="128587" cy="590548"/>
          </a:xfrm>
          <a:prstGeom prst="rightBrac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A740BE8-673B-4917-87F2-3C2A6E2918C5}"/>
              </a:ext>
            </a:extLst>
          </p:cNvPr>
          <p:cNvSpPr txBox="1"/>
          <p:nvPr/>
        </p:nvSpPr>
        <p:spPr>
          <a:xfrm>
            <a:off x="6781800" y="4007647"/>
            <a:ext cx="236219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„nur“ tatsächlich dachbegrünte Flächen</a:t>
            </a:r>
            <a:br>
              <a:rPr lang="de-AT" sz="1200" dirty="0"/>
            </a:br>
            <a:r>
              <a:rPr lang="de-AT" sz="1000" dirty="0"/>
              <a:t>(ohne Kiesflächen, technische Aufbauten </a:t>
            </a:r>
            <a:r>
              <a:rPr lang="de-AT" sz="1000" dirty="0" err="1"/>
              <a:t>ua</a:t>
            </a:r>
            <a:r>
              <a:rPr lang="de-AT" sz="1000" dirty="0"/>
              <a:t>)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4155372-7938-4F65-847A-E9BBAAC0B593}"/>
              </a:ext>
            </a:extLst>
          </p:cNvPr>
          <p:cNvCxnSpPr>
            <a:stCxn id="29" idx="1"/>
          </p:cNvCxnSpPr>
          <p:nvPr/>
        </p:nvCxnSpPr>
        <p:spPr>
          <a:xfrm flipV="1">
            <a:off x="6575706" y="4267200"/>
            <a:ext cx="177586" cy="762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6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21F51DF3-E39D-4971-B2E4-CA6599C7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8" y="703371"/>
            <a:ext cx="7115175" cy="429051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D5BD3D9-E3AF-4E35-A57B-F4A7A1D01E12}"/>
              </a:ext>
            </a:extLst>
          </p:cNvPr>
          <p:cNvSpPr txBox="1"/>
          <p:nvPr/>
        </p:nvSpPr>
        <p:spPr>
          <a:xfrm>
            <a:off x="60960" y="41672"/>
            <a:ext cx="684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Lageplan – Muster (GrünFZ 37,7)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64215AC-7909-40EF-8B08-F980DA732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115" y="4147067"/>
            <a:ext cx="3590476" cy="961905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82BBAE39-A0B2-4181-963D-3118B1322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964745"/>
              </p:ext>
            </p:extLst>
          </p:nvPr>
        </p:nvGraphicFramePr>
        <p:xfrm>
          <a:off x="5290184" y="0"/>
          <a:ext cx="3838578" cy="2333149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367547157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3127923526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34200873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4033536569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3805921166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906052208"/>
                    </a:ext>
                  </a:extLst>
                </a:gridCol>
              </a:tblGrid>
              <a:tr h="197977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a.1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a.3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b.2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b.3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b.8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d.2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19345"/>
                  </a:ext>
                </a:extLst>
              </a:tr>
              <a:tr h="94731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Bestands-baum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Baum-pflanzung mittel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Hecke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Wiese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teilver-siegelte Fläche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Dachbegr. reduziert int. 25 cm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349"/>
                  </a:ext>
                </a:extLst>
              </a:tr>
              <a:tr h="197977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920876"/>
                  </a:ext>
                </a:extLst>
              </a:tr>
              <a:tr h="197977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5292"/>
                  </a:ext>
                </a:extLst>
              </a:tr>
              <a:tr h="197977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57613"/>
                  </a:ext>
                </a:extLst>
              </a:tr>
              <a:tr h="197977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66490"/>
                  </a:ext>
                </a:extLst>
              </a:tr>
              <a:tr h="197977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035843"/>
                  </a:ext>
                </a:extLst>
              </a:tr>
              <a:tr h="197977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378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08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F3A56C1-125B-453F-87E7-0409C37BD406}"/>
              </a:ext>
            </a:extLst>
          </p:cNvPr>
          <p:cNvSpPr txBox="1">
            <a:spLocks/>
          </p:cNvSpPr>
          <p:nvPr/>
        </p:nvSpPr>
        <p:spPr>
          <a:xfrm>
            <a:off x="264377" y="130809"/>
            <a:ext cx="2907880" cy="44768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e-DE" sz="1800" b="1" dirty="0"/>
              <a:t>Bäume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3103B5E-0285-4099-BE17-EEDC8E3FBA42}"/>
              </a:ext>
            </a:extLst>
          </p:cNvPr>
          <p:cNvSpPr txBox="1">
            <a:spLocks/>
          </p:cNvSpPr>
          <p:nvPr/>
        </p:nvSpPr>
        <p:spPr>
          <a:xfrm>
            <a:off x="138504" y="733518"/>
            <a:ext cx="3681022" cy="3259229"/>
          </a:xfrm>
          <a:prstGeom prst="rect">
            <a:avLst/>
          </a:prstGeom>
        </p:spPr>
        <p:txBody>
          <a:bodyPr wrap="none" numCol="1">
            <a:noAutofit/>
          </a:bodyPr>
          <a:lstStyle>
            <a:lvl1pPr marL="270000" indent="-270000" algn="l" defTabSz="457200" rtl="0" eaLnBrk="1" latinLnBrk="0" hangingPunct="1">
              <a:spcBef>
                <a:spcPct val="20000"/>
              </a:spcBef>
              <a:buClr>
                <a:srgbClr val="CF072F"/>
              </a:buClr>
              <a:buSzPct val="150000"/>
              <a:buFont typeface="Lucida Grande"/>
              <a:buChar char="■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576000" indent="-2160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56000" indent="-144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0000" indent="-1800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116000" indent="-1440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Bestandsbaum</a:t>
            </a:r>
            <a:br>
              <a:rPr lang="de-DE" sz="1600" dirty="0"/>
            </a:br>
            <a:br>
              <a:rPr lang="de-DE" sz="1200" dirty="0"/>
            </a:br>
            <a:r>
              <a:rPr lang="de-DE" sz="1200" dirty="0"/>
              <a:t>- Sachverständige Beurteilung:</a:t>
            </a:r>
            <a:br>
              <a:rPr lang="de-DE" sz="1200" dirty="0"/>
            </a:br>
            <a:r>
              <a:rPr lang="de-DE" sz="1200" dirty="0"/>
              <a:t>   Erhaltungswürdigkeit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- Vermessung der Überschirmungsfläche</a:t>
            </a:r>
            <a:br>
              <a:rPr lang="de-DE" sz="1200" dirty="0"/>
            </a:br>
            <a:r>
              <a:rPr lang="de-DE" sz="1200" dirty="0"/>
              <a:t>   der Baumkrone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- Gesamte Überschirmungsfläche der Krone ist</a:t>
            </a:r>
            <a:br>
              <a:rPr lang="de-DE" sz="1200" dirty="0"/>
            </a:br>
            <a:r>
              <a:rPr lang="de-DE" sz="1200" dirty="0"/>
              <a:t>   anrechenbar (auch am Nachbargrundstück).</a:t>
            </a:r>
            <a:br>
              <a:rPr lang="de-DE" sz="1200" dirty="0"/>
            </a:br>
            <a:r>
              <a:rPr lang="de-DE" sz="1200" dirty="0"/>
              <a:t>   Entscheidend ist die Lage des Stamms.</a:t>
            </a:r>
            <a:br>
              <a:rPr lang="de-DE" sz="1100" dirty="0"/>
            </a:br>
            <a:r>
              <a:rPr lang="de-DE" sz="1100" dirty="0"/>
              <a:t> </a:t>
            </a:r>
          </a:p>
          <a:p>
            <a:pPr marL="0" indent="0">
              <a:spcBef>
                <a:spcPts val="0"/>
              </a:spcBef>
              <a:buFont typeface="Lucida Grande"/>
              <a:buNone/>
            </a:pPr>
            <a:br>
              <a:rPr lang="de-DE" sz="1200" dirty="0"/>
            </a:br>
            <a:br>
              <a:rPr lang="de-DE" sz="1200" dirty="0"/>
            </a:br>
            <a:br>
              <a:rPr lang="de-DE" sz="1200" dirty="0"/>
            </a:br>
            <a:endParaRPr lang="de-DE" sz="1200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8857153C-D606-45CB-BDFB-BD12B126DA60}"/>
              </a:ext>
            </a:extLst>
          </p:cNvPr>
          <p:cNvSpPr txBox="1">
            <a:spLocks/>
          </p:cNvSpPr>
          <p:nvPr/>
        </p:nvSpPr>
        <p:spPr>
          <a:xfrm>
            <a:off x="4333875" y="733518"/>
            <a:ext cx="4743449" cy="3224487"/>
          </a:xfrm>
          <a:prstGeom prst="rect">
            <a:avLst/>
          </a:prstGeom>
        </p:spPr>
        <p:txBody>
          <a:bodyPr vert="horz" wrap="none" lIns="0" tIns="0" rIns="0" bIns="0" numCol="1" spcCol="180000" rtlCol="0">
            <a:noAutofit/>
          </a:bodyPr>
          <a:lstStyle>
            <a:lvl1pPr marL="270000" indent="-270000" algn="l" defTabSz="457200" rtl="0" eaLnBrk="1" latinLnBrk="0" hangingPunct="1">
              <a:spcBef>
                <a:spcPct val="20000"/>
              </a:spcBef>
              <a:buClr>
                <a:srgbClr val="CF072F"/>
              </a:buClr>
              <a:buSzPct val="150000"/>
              <a:buFont typeface="Lucida Grande"/>
              <a:buChar char="■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576000" indent="-2160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56000" indent="-1440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0000" indent="-1800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116000" indent="-1440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Baumpflanzung</a:t>
            </a:r>
            <a:br>
              <a:rPr lang="de-DE" sz="1600" dirty="0"/>
            </a:br>
            <a:br>
              <a:rPr lang="de-DE" sz="1200" dirty="0"/>
            </a:br>
            <a:r>
              <a:rPr lang="de-DE" sz="1200" dirty="0"/>
              <a:t>- Anrechnung in Stück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- Unterscheidung in mittelgroße und große Bäume:</a:t>
            </a:r>
            <a:br>
              <a:rPr lang="de-DE" sz="1200" dirty="0"/>
            </a:br>
            <a:r>
              <a:rPr lang="de-DE" sz="1200" dirty="0"/>
              <a:t>     Laubbäume nach Stammumfang ≥ 16 cm / ≥ 30 cm</a:t>
            </a:r>
            <a:br>
              <a:rPr lang="de-DE" sz="1200" dirty="0"/>
            </a:br>
            <a:r>
              <a:rPr lang="de-DE" sz="1200" dirty="0"/>
              <a:t>     Nadelbäume nach Gehölzhöhe ≥ 2 m / ≥ 4 m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- Angabe der Baumart: zB Feldahorn</a:t>
            </a:r>
            <a:br>
              <a:rPr lang="de-DE" sz="1200" dirty="0"/>
            </a:br>
            <a:r>
              <a:rPr lang="de-DE" sz="1200" dirty="0"/>
              <a:t>   (GALK-Liste, Baumarten mit Größenangaben)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- 12 m³ durchwurzelbarer Raum</a:t>
            </a:r>
            <a:br>
              <a:rPr lang="de-DE" sz="1200" dirty="0"/>
            </a:br>
            <a:r>
              <a:rPr lang="de-DE" sz="1200" dirty="0"/>
              <a:t>   (Tiefe </a:t>
            </a:r>
            <a:r>
              <a:rPr lang="de-DE" sz="1200" dirty="0" err="1"/>
              <a:t>ca</a:t>
            </a:r>
            <a:r>
              <a:rPr lang="de-DE" sz="1200" dirty="0"/>
              <a:t> 1,5 m, Fläche min 8 m², Breite min 2 m)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- Auf unterbauten Flächen/ Dächern:</a:t>
            </a:r>
            <a:br>
              <a:rPr lang="de-DE" sz="1200" dirty="0"/>
            </a:br>
            <a:r>
              <a:rPr lang="de-DE" sz="1200" dirty="0"/>
              <a:t>   Tiefe/ Gesamtaufbauhöhe min 1 m</a:t>
            </a:r>
            <a:br>
              <a:rPr lang="de-DE" sz="1100" dirty="0"/>
            </a:br>
            <a:r>
              <a:rPr lang="de-DE" sz="1200" dirty="0"/>
              <a:t> </a:t>
            </a:r>
          </a:p>
          <a:p>
            <a:pPr marL="0" indent="0">
              <a:spcBef>
                <a:spcPts val="0"/>
              </a:spcBef>
              <a:buFont typeface="Lucida Grande"/>
              <a:buNone/>
            </a:pPr>
            <a:br>
              <a:rPr lang="de-DE" sz="1200" dirty="0"/>
            </a:br>
            <a:br>
              <a:rPr lang="de-DE" sz="1200" dirty="0"/>
            </a:br>
            <a:br>
              <a:rPr lang="de-DE" sz="1200" dirty="0"/>
            </a:br>
            <a:endParaRPr lang="de-DE" sz="12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1FDC3E7-BBC4-4505-B36A-AAC1DCF26026}"/>
              </a:ext>
            </a:extLst>
          </p:cNvPr>
          <p:cNvSpPr txBox="1"/>
          <p:nvPr/>
        </p:nvSpPr>
        <p:spPr>
          <a:xfrm>
            <a:off x="3340420" y="4493321"/>
            <a:ext cx="38538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Hinweis:	Die Grünfläche unter Bäumen ist</a:t>
            </a:r>
            <a:br>
              <a:rPr lang="de-AT" sz="1200" dirty="0"/>
            </a:br>
            <a:r>
              <a:rPr lang="de-AT" sz="1200" dirty="0"/>
              <a:t>		zusätzlich als Vegetationsfläche</a:t>
            </a:r>
            <a:br>
              <a:rPr lang="de-AT" sz="1200" dirty="0"/>
            </a:br>
            <a:r>
              <a:rPr lang="de-AT" sz="1200" dirty="0"/>
              <a:t>		anrechenbar.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E5D68E4-0278-4461-9F84-EE55D2E9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99" y="2959284"/>
            <a:ext cx="2054996" cy="21812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A9B0212-3AF8-47D1-A176-54E9F4D8C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674" y="3574107"/>
            <a:ext cx="1057275" cy="15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2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733" y="117674"/>
            <a:ext cx="5759223" cy="8406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1800" b="1" dirty="0"/>
              <a:t>Begrünte und teilversiegelte Flächen auf Erdgeschoßniveau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/>
              <a:t>November 2024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GrünFZ / MA 5/03 - Stadtplanung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59636" y="1203187"/>
            <a:ext cx="4649393" cy="3307717"/>
          </a:xfrm>
        </p:spPr>
        <p:txBody>
          <a:bodyPr numCol="1">
            <a:normAutofit/>
          </a:bodyPr>
          <a:lstStyle/>
          <a:p>
            <a:r>
              <a:rPr lang="de-DE" sz="1200" dirty="0"/>
              <a:t>Feuchtbiotope, Teiche, Fließgewässer hohe Bewertung</a:t>
            </a:r>
            <a:br>
              <a:rPr lang="de-DE" sz="1200" dirty="0"/>
            </a:br>
            <a:r>
              <a:rPr lang="de-DE" sz="1200" dirty="0"/>
              <a:t>(keine Pools)</a:t>
            </a:r>
            <a:br>
              <a:rPr lang="de-DE" sz="1200" dirty="0"/>
            </a:br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Sträucher und Hecken, Ziergräser</a:t>
            </a:r>
            <a:br>
              <a:rPr lang="de-DE" sz="1200" dirty="0"/>
            </a:br>
            <a:r>
              <a:rPr lang="de-DE" sz="1200" dirty="0"/>
              <a:t>(keine Wiese, nicht betreten)</a:t>
            </a:r>
            <a:br>
              <a:rPr lang="de-DE" sz="1200" dirty="0"/>
            </a:b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Wiese  </a:t>
            </a:r>
            <a:br>
              <a:rPr lang="de-DE" sz="1200" dirty="0"/>
            </a:br>
            <a:r>
              <a:rPr lang="de-DE" sz="1200" dirty="0"/>
              <a:t>(zum Betreten geeignet)</a:t>
            </a:r>
            <a:br>
              <a:rPr lang="de-DE" sz="1200" dirty="0"/>
            </a:b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Teilversiegelte Flächen, wasserdurchlässiger Belag</a:t>
            </a:r>
            <a:br>
              <a:rPr lang="de-DE" sz="1200" dirty="0"/>
            </a:br>
            <a:r>
              <a:rPr lang="de-DE" sz="1200" dirty="0"/>
              <a:t>(max. Abflussbeiwert 0,3)</a:t>
            </a:r>
            <a:br>
              <a:rPr lang="de-DE" sz="1200" dirty="0"/>
            </a:br>
            <a:endParaRPr lang="de-DE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DA31931-3353-4B0C-8458-51DB40EE8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2" r="4784"/>
          <a:stretch/>
        </p:blipFill>
        <p:spPr>
          <a:xfrm>
            <a:off x="4924160" y="1158476"/>
            <a:ext cx="1256179" cy="5386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5B0F315-2454-468F-8187-92484CF63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00"/>
          <a:stretch/>
        </p:blipFill>
        <p:spPr>
          <a:xfrm>
            <a:off x="6906185" y="1203187"/>
            <a:ext cx="1256179" cy="505439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AFB095B0-DFF1-4E68-921E-EE48AE53469A}"/>
              </a:ext>
            </a:extLst>
          </p:cNvPr>
          <p:cNvCxnSpPr>
            <a:cxnSpLocks/>
          </p:cNvCxnSpPr>
          <p:nvPr/>
        </p:nvCxnSpPr>
        <p:spPr>
          <a:xfrm>
            <a:off x="7046258" y="1203187"/>
            <a:ext cx="995083" cy="449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030D82F3-1E05-439F-B8C3-21A2CD19E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427" y="2266333"/>
            <a:ext cx="329453" cy="23560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1F4A0B1-E7A8-4B77-A1E8-767D8639C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922" y="1854053"/>
            <a:ext cx="828468" cy="65321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793D6E8-D82C-49D6-B10A-9E463E3400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729"/>
          <a:stretch/>
        </p:blipFill>
        <p:spPr>
          <a:xfrm>
            <a:off x="4284940" y="2116930"/>
            <a:ext cx="1093975" cy="38501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8CF729F-9A75-4BD2-8419-2057C8B845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47"/>
          <a:stretch/>
        </p:blipFill>
        <p:spPr>
          <a:xfrm>
            <a:off x="2605087" y="3044824"/>
            <a:ext cx="1879600" cy="10265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8246F12-AE60-4EAD-B6ED-51195425CE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88" t="3652" r="2044"/>
          <a:stretch/>
        </p:blipFill>
        <p:spPr>
          <a:xfrm>
            <a:off x="5877392" y="2000915"/>
            <a:ext cx="495301" cy="50091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A49CAE2-D506-4445-84F3-AEB264B402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8942" y="3860987"/>
            <a:ext cx="698786" cy="44771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955ACA0-4D17-4C58-9807-534E6F032D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8804" y="3860496"/>
            <a:ext cx="666083" cy="44820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B5B4F8A-DCD8-4EB1-BB71-2D3DC71A6D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1783" y="3851445"/>
            <a:ext cx="655432" cy="45424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7BE299D-C5CA-4ED0-B5B8-412BC5B3222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7098" b="4484"/>
          <a:stretch/>
        </p:blipFill>
        <p:spPr>
          <a:xfrm>
            <a:off x="4551594" y="2722575"/>
            <a:ext cx="457435" cy="4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9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636" y="150851"/>
            <a:ext cx="5759223" cy="98955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sz="1800" b="1" dirty="0"/>
              <a:t>Fassadenbegrünung</a:t>
            </a:r>
            <a:br>
              <a:rPr lang="de-DE" sz="1800" b="1" dirty="0"/>
            </a:br>
            <a:br>
              <a:rPr lang="de-DE" sz="1800" b="1" dirty="0"/>
            </a:br>
            <a:r>
              <a:rPr lang="de-DE" sz="1200" dirty="0"/>
              <a:t>(gem. Leitfaden Bauwerksbegrünung)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/>
              <a:t>November 2024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GrünFZ / MA 5/03 - Stadtplanung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59636" y="1368650"/>
            <a:ext cx="4676288" cy="3142254"/>
          </a:xfrm>
        </p:spPr>
        <p:txBody>
          <a:bodyPr numCol="1">
            <a:normAutofit/>
          </a:bodyPr>
          <a:lstStyle/>
          <a:p>
            <a:r>
              <a:rPr lang="de-DE" sz="1200" dirty="0"/>
              <a:t>Bewuchsfläche in m² an / vor der Fassade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Geeignete Kletterpflanzenart mit darauf abgestimmter Wandoberfläche / Rankhilfe</a:t>
            </a:r>
            <a:br>
              <a:rPr lang="de-DE" sz="1200" dirty="0"/>
            </a:br>
            <a:br>
              <a:rPr lang="de-DE" sz="1200" dirty="0"/>
            </a:br>
            <a:endParaRPr lang="de-DE" sz="12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52DACE-89BF-4B17-87BC-50B82F995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7"/>
          <a:stretch/>
        </p:blipFill>
        <p:spPr>
          <a:xfrm>
            <a:off x="1216401" y="2440641"/>
            <a:ext cx="6110781" cy="20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66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gistrat">
      <a:dk1>
        <a:sysClr val="windowText" lastClr="000000"/>
      </a:dk1>
      <a:lt1>
        <a:srgbClr val="FFFFFF"/>
      </a:lt1>
      <a:dk2>
        <a:srgbClr val="B7C8CE"/>
      </a:dk2>
      <a:lt2>
        <a:srgbClr val="F2F2F2"/>
      </a:lt2>
      <a:accent1>
        <a:srgbClr val="B00030"/>
      </a:accent1>
      <a:accent2>
        <a:srgbClr val="E6007E"/>
      </a:accent2>
      <a:accent3>
        <a:srgbClr val="41A3D1"/>
      </a:accent3>
      <a:accent4>
        <a:srgbClr val="00976E"/>
      </a:accent4>
      <a:accent5>
        <a:srgbClr val="BCD700"/>
      </a:accent5>
      <a:accent6>
        <a:srgbClr val="FDC900"/>
      </a:accent6>
      <a:hlink>
        <a:srgbClr val="B00030"/>
      </a:hlink>
      <a:folHlink>
        <a:srgbClr val="800080"/>
      </a:folHlink>
    </a:clrScheme>
    <a:fontScheme name="Office 2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882</Words>
  <Application>Microsoft Office PowerPoint</Application>
  <PresentationFormat>Bildschirmpräsentation (16:9)</PresentationFormat>
  <Paragraphs>111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Grande</vt:lpstr>
      <vt:lpstr>Symbol</vt:lpstr>
      <vt:lpstr>Verdana</vt:lpstr>
      <vt:lpstr>Wingdings</vt:lpstr>
      <vt:lpstr>Office Theme</vt:lpstr>
      <vt:lpstr>Grünflächenzahl-Verordnung 2024  </vt:lpstr>
      <vt:lpstr>Definition, Absicht und Rechtsgrundlage</vt:lpstr>
      <vt:lpstr>Verordnungstext</vt:lpstr>
      <vt:lpstr>PowerPoint-Präsentation</vt:lpstr>
      <vt:lpstr>PowerPoint-Präsentation</vt:lpstr>
      <vt:lpstr>PowerPoint-Präsentation</vt:lpstr>
      <vt:lpstr>PowerPoint-Präsentation</vt:lpstr>
      <vt:lpstr>Begrünte und teilversiegelte Flächen auf Erdgeschoßniveau </vt:lpstr>
      <vt:lpstr>Fassadenbegrünung  (gem. Leitfaden Bauwerksbegrünung)</vt:lpstr>
      <vt:lpstr>Dachbegrünung  (gem. Leitfaden Bauwerksbegrünung)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Neusüß-Raffeiner Sabine Mag.</cp:lastModifiedBy>
  <cp:revision>171</cp:revision>
  <cp:lastPrinted>2024-05-27T08:22:59Z</cp:lastPrinted>
  <dcterms:created xsi:type="dcterms:W3CDTF">2010-04-12T23:12:02Z</dcterms:created>
  <dcterms:modified xsi:type="dcterms:W3CDTF">2025-01-08T14:38:53Z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