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5"/>
  </p:sldMasterIdLst>
  <p:notesMasterIdLst>
    <p:notesMasterId r:id="rId25"/>
  </p:notesMasterIdLst>
  <p:handoutMasterIdLst>
    <p:handoutMasterId r:id="rId26"/>
  </p:handoutMasterIdLst>
  <p:sldIdLst>
    <p:sldId id="403" r:id="rId6"/>
    <p:sldId id="405" r:id="rId7"/>
    <p:sldId id="408" r:id="rId8"/>
    <p:sldId id="404" r:id="rId9"/>
    <p:sldId id="407" r:id="rId10"/>
    <p:sldId id="256" r:id="rId11"/>
    <p:sldId id="409" r:id="rId12"/>
    <p:sldId id="413" r:id="rId13"/>
    <p:sldId id="414" r:id="rId14"/>
    <p:sldId id="415" r:id="rId15"/>
    <p:sldId id="421" r:id="rId16"/>
    <p:sldId id="417" r:id="rId17"/>
    <p:sldId id="418" r:id="rId18"/>
    <p:sldId id="422" r:id="rId19"/>
    <p:sldId id="419" r:id="rId20"/>
    <p:sldId id="412" r:id="rId21"/>
    <p:sldId id="410" r:id="rId22"/>
    <p:sldId id="411" r:id="rId23"/>
    <p:sldId id="420" r:id="rId24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2817"/>
  </p:normalViewPr>
  <p:slideViewPr>
    <p:cSldViewPr snapToGrid="0" snapToObjects="1">
      <p:cViewPr varScale="1">
        <p:scale>
          <a:sx n="140" d="100"/>
          <a:sy n="140" d="100"/>
        </p:scale>
        <p:origin x="372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293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0BD88-2531-1E43-9019-6400B9DA3C58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25587-0618-3A42-B9F5-4C05D01BAE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813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6D3F7-D8DD-4446-B6E9-0D9C98A36B93}" type="datetimeFigureOut">
              <a:rPr lang="de-DE" smtClean="0"/>
              <a:t>08.07.2024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F7C1E-C48E-DA49-A4C4-6F45DC18F6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4639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648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897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86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208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350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985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49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Termine nach außen, mit Außenwirkung – Termine nach innen, Konzeptarbeit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163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338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2081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148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Ein paar Informationen möchte ich Ihnen vorab zukommen lassen, bevor wir uns in Inhaltliche stürzen. Ansprechpersonen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67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222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24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839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281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069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678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F7C1E-C48E-DA49-A4C4-6F45DC18F67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12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+ Sponso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MAG_17 PP-HG-Doppelpunk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6000" y="1350001"/>
            <a:ext cx="7666717" cy="990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 err="1"/>
              <a:t>Willkommen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15999" y="2339999"/>
            <a:ext cx="7666717" cy="1908133"/>
          </a:xfrm>
        </p:spPr>
        <p:txBody>
          <a:bodyPr>
            <a:normAutofit/>
          </a:bodyPr>
          <a:lstStyle>
            <a:lvl1pPr marL="0" indent="0" algn="l">
              <a:buNone/>
              <a:defRPr sz="35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Präsentation</a:t>
            </a:r>
            <a:br>
              <a:rPr lang="en-US" dirty="0"/>
            </a:br>
            <a:r>
              <a:rPr lang="en-US" dirty="0"/>
              <a:t>der </a:t>
            </a:r>
            <a:r>
              <a:rPr lang="en-US" dirty="0" err="1"/>
              <a:t>Stadt</a:t>
            </a:r>
            <a:r>
              <a:rPr lang="en-US" dirty="0"/>
              <a:t> Salzburg</a:t>
            </a:r>
          </a:p>
        </p:txBody>
      </p:sp>
    </p:spTree>
    <p:extLst>
      <p:ext uri="{BB962C8B-B14F-4D97-AF65-F5344CB8AC3E}">
        <p14:creationId xmlns:p14="http://schemas.microsoft.com/office/powerpoint/2010/main" val="141539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 + Bild mit Bildtext (un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5400000" cy="72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2"/>
          </p:nvPr>
        </p:nvSpPr>
        <p:spPr>
          <a:xfrm>
            <a:off x="6239855" y="1451357"/>
            <a:ext cx="2578100" cy="241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3917950"/>
            <a:ext cx="2578100" cy="312738"/>
          </a:xfrm>
        </p:spPr>
        <p:txBody>
          <a:bodyPr>
            <a:normAutofit/>
          </a:bodyPr>
          <a:lstStyle>
            <a:lvl1pPr marL="0" indent="0" algn="r">
              <a:buNone/>
              <a:defRPr sz="1000"/>
            </a:lvl1pPr>
          </a:lstStyle>
          <a:p>
            <a:pPr lvl="0"/>
            <a:r>
              <a:rPr lang="de-AT" dirty="0"/>
              <a:t>Bildtext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60000" y="2070000"/>
            <a:ext cx="5400000" cy="21600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855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 + Bild mit Bildtext (ob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5400000" cy="72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2"/>
          </p:nvPr>
        </p:nvSpPr>
        <p:spPr>
          <a:xfrm>
            <a:off x="6239855" y="2069999"/>
            <a:ext cx="2578100" cy="17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40463" y="1350000"/>
            <a:ext cx="2578100" cy="622803"/>
          </a:xfrm>
        </p:spPr>
        <p:txBody>
          <a:bodyPr anchor="b">
            <a:normAutofit/>
          </a:bodyPr>
          <a:lstStyle>
            <a:lvl1pPr marL="0" indent="0" algn="r">
              <a:buNone/>
              <a:defRPr sz="1000"/>
            </a:lvl1pPr>
          </a:lstStyle>
          <a:p>
            <a:pPr lvl="0"/>
            <a:r>
              <a:rPr lang="de-AT" dirty="0"/>
              <a:t>Bildtext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60000" y="2070000"/>
            <a:ext cx="5400000" cy="21600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5055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478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CC9B1-F322-4080-A6C9-22AC862A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3E7854A-6EF2-4342-B6C7-7ECA52FC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EE26-3688-4626-92E7-8B002C33B225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C142CA-C872-4D6F-8022-2443997B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F8E66F-EE85-454F-BA18-14CBDD10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96EE-CCE8-4B81-9C2F-D4159634A4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861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+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MAG_17 PP-HG-Doppelpunk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6000" y="1350001"/>
            <a:ext cx="7666717" cy="990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 err="1"/>
              <a:t>Willkommen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15999" y="2339999"/>
            <a:ext cx="7666717" cy="1908133"/>
          </a:xfrm>
        </p:spPr>
        <p:txBody>
          <a:bodyPr>
            <a:normAutofit/>
          </a:bodyPr>
          <a:lstStyle>
            <a:lvl1pPr marL="0" indent="0" algn="l">
              <a:buNone/>
              <a:defRPr sz="35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Präsentation</a:t>
            </a:r>
            <a:br>
              <a:rPr lang="en-US" dirty="0"/>
            </a:br>
            <a:r>
              <a:rPr lang="en-US" dirty="0"/>
              <a:t>der </a:t>
            </a:r>
            <a:r>
              <a:rPr lang="en-US" dirty="0" err="1"/>
              <a:t>Stadt</a:t>
            </a:r>
            <a:r>
              <a:rPr lang="en-US" dirty="0"/>
              <a:t> Salzburg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0" y="1147763"/>
            <a:ext cx="9144000" cy="33004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06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Sponso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0" y="1147763"/>
            <a:ext cx="9144000" cy="33004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038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Untertitel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8424000" cy="4699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825143"/>
            <a:ext cx="8423275" cy="3305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AT" dirty="0"/>
              <a:t>Unterüberschrift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60363" y="2365375"/>
            <a:ext cx="8423275" cy="1849438"/>
          </a:xfrm>
        </p:spPr>
        <p:txBody>
          <a:bodyPr numCol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53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Untertitel + Text (2 Spal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8424000" cy="4699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825143"/>
            <a:ext cx="8423275" cy="3305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AT" dirty="0"/>
              <a:t>Unterüberschrift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60363" y="2365375"/>
            <a:ext cx="8423275" cy="1849438"/>
          </a:xfrm>
        </p:spPr>
        <p:txBody>
          <a:bodyPr numCol="2" spcCol="18000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991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360000" y="2070000"/>
            <a:ext cx="8424000" cy="21600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122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5400000" cy="72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6203950" y="1147763"/>
            <a:ext cx="2940050" cy="33051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60000" y="2070000"/>
            <a:ext cx="5400000" cy="21600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53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5400000" cy="72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2"/>
          </p:nvPr>
        </p:nvSpPr>
        <p:spPr>
          <a:xfrm>
            <a:off x="6203950" y="1147764"/>
            <a:ext cx="2940050" cy="1627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03950" y="2825738"/>
            <a:ext cx="2940050" cy="1627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60000" y="2070000"/>
            <a:ext cx="5400000" cy="21600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6741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MAG_17 PP-HG.pn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135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070000"/>
            <a:ext cx="8424000" cy="21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4861263"/>
            <a:ext cx="4564160" cy="131387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r>
              <a:rPr lang="de-AT" dirty="0"/>
              <a:t>Nov.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4642291"/>
            <a:ext cx="4564160" cy="218972"/>
          </a:xfrm>
          <a:prstGeom prst="rect">
            <a:avLst/>
          </a:prstGeom>
        </p:spPr>
        <p:txBody>
          <a:bodyPr vert="horz" lIns="0" tIns="45720" rIns="0" bIns="0" rtlCol="0" anchor="t"/>
          <a:lstStyle>
            <a:lvl1pPr algn="l">
              <a:defRPr sz="9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Hoefferer</a:t>
            </a:r>
            <a:r>
              <a:rPr lang="en-US" dirty="0"/>
              <a:t> </a:t>
            </a:r>
          </a:p>
        </p:txBody>
      </p:sp>
      <p:pic>
        <p:nvPicPr>
          <p:cNvPr id="7" name="Google Shape;13;p32" descr="Ein Bild, das Objekt enthält.&#10;&#10;Automatisch generierte Beschreibung">
            <a:extLst>
              <a:ext uri="{FF2B5EF4-FFF2-40B4-BE49-F238E27FC236}">
                <a16:creationId xmlns:a16="http://schemas.microsoft.com/office/drawing/2014/main" id="{A6BDA5B3-46B6-3B4E-9CBD-654C3F996619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1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10082" y="4641011"/>
            <a:ext cx="1477328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8" r:id="rId1"/>
    <p:sldLayoutId id="2147493456" r:id="rId2"/>
    <p:sldLayoutId id="2147493457" r:id="rId3"/>
    <p:sldLayoutId id="2147493459" r:id="rId4"/>
    <p:sldLayoutId id="2147493461" r:id="rId5"/>
    <p:sldLayoutId id="2147493460" r:id="rId6"/>
    <p:sldLayoutId id="2147493463" r:id="rId7"/>
    <p:sldLayoutId id="2147493464" r:id="rId8"/>
    <p:sldLayoutId id="2147493465" r:id="rId9"/>
    <p:sldLayoutId id="2147493466" r:id="rId10"/>
    <p:sldLayoutId id="2147493467" r:id="rId11"/>
    <p:sldLayoutId id="2147493462" r:id="rId12"/>
    <p:sldLayoutId id="2147493468" r:id="rId13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270000" indent="-270000" algn="l" defTabSz="457200" rtl="0" eaLnBrk="1" latinLnBrk="0" hangingPunct="1">
        <a:spcBef>
          <a:spcPct val="20000"/>
        </a:spcBef>
        <a:buClr>
          <a:srgbClr val="CF072F"/>
        </a:buClr>
        <a:buSzPct val="150000"/>
        <a:buFont typeface="Lucida Grande"/>
        <a:buChar char="■"/>
        <a:defRPr sz="1800" kern="1200">
          <a:solidFill>
            <a:schemeClr val="tx1"/>
          </a:solidFill>
          <a:latin typeface="Verdana"/>
          <a:ea typeface="+mn-ea"/>
          <a:cs typeface="Verdana"/>
        </a:defRPr>
      </a:lvl1pPr>
      <a:lvl2pPr marL="576000" indent="-2160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756000" indent="-144000" algn="l" defTabSz="457200" rtl="0" eaLnBrk="1" latinLnBrk="0" hangingPunct="1">
        <a:spcBef>
          <a:spcPct val="20000"/>
        </a:spcBef>
        <a:buFont typeface="Wingdings" charset="2"/>
        <a:buChar char="§"/>
        <a:defRPr sz="1400" kern="1200">
          <a:solidFill>
            <a:schemeClr val="tx1"/>
          </a:solidFill>
          <a:latin typeface="Verdana"/>
          <a:ea typeface="+mn-ea"/>
          <a:cs typeface="Verdana"/>
        </a:defRPr>
      </a:lvl3pPr>
      <a:lvl4pPr marL="990000" indent="-180000" algn="l" defTabSz="457200" rtl="0" eaLnBrk="1" latinLnBrk="0" hangingPunct="1">
        <a:spcBef>
          <a:spcPct val="20000"/>
        </a:spcBef>
        <a:buFont typeface="Symbol" charset="2"/>
        <a:buChar char="-"/>
        <a:defRPr sz="1200" kern="1200">
          <a:solidFill>
            <a:schemeClr val="tx1"/>
          </a:solidFill>
          <a:latin typeface="Verdana"/>
          <a:ea typeface="+mn-ea"/>
          <a:cs typeface="Verdana"/>
        </a:defRPr>
      </a:lvl4pPr>
      <a:lvl5pPr marL="1116000" indent="-144000" algn="l" defTabSz="457200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9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32.png"/><Relationship Id="rId18" Type="http://schemas.openxmlformats.org/officeDocument/2006/relationships/image" Target="../media/image39.svg"/><Relationship Id="rId26" Type="http://schemas.openxmlformats.org/officeDocument/2006/relationships/image" Target="../media/image55.svg"/><Relationship Id="rId3" Type="http://schemas.openxmlformats.org/officeDocument/2006/relationships/image" Target="../media/image20.png"/><Relationship Id="rId21" Type="http://schemas.openxmlformats.org/officeDocument/2006/relationships/image" Target="../media/image4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17" Type="http://schemas.openxmlformats.org/officeDocument/2006/relationships/image" Target="../media/image38.png"/><Relationship Id="rId25" Type="http://schemas.openxmlformats.org/officeDocument/2006/relationships/image" Target="../media/image54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37.svg"/><Relationship Id="rId20" Type="http://schemas.openxmlformats.org/officeDocument/2006/relationships/image" Target="../media/image41.sv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svg"/><Relationship Id="rId11" Type="http://schemas.openxmlformats.org/officeDocument/2006/relationships/image" Target="../media/image30.png"/><Relationship Id="rId24" Type="http://schemas.openxmlformats.org/officeDocument/2006/relationships/image" Target="../media/image45.svg"/><Relationship Id="rId5" Type="http://schemas.openxmlformats.org/officeDocument/2006/relationships/image" Target="../media/image22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28" Type="http://schemas.openxmlformats.org/officeDocument/2006/relationships/image" Target="../media/image57.svg"/><Relationship Id="rId10" Type="http://schemas.openxmlformats.org/officeDocument/2006/relationships/image" Target="../media/image13.svg"/><Relationship Id="rId19" Type="http://schemas.openxmlformats.org/officeDocument/2006/relationships/image" Target="../media/image40.png"/><Relationship Id="rId4" Type="http://schemas.openxmlformats.org/officeDocument/2006/relationships/image" Target="../media/image21.svg"/><Relationship Id="rId9" Type="http://schemas.openxmlformats.org/officeDocument/2006/relationships/image" Target="../media/image12.png"/><Relationship Id="rId14" Type="http://schemas.openxmlformats.org/officeDocument/2006/relationships/image" Target="../media/image33.svg"/><Relationship Id="rId22" Type="http://schemas.openxmlformats.org/officeDocument/2006/relationships/image" Target="../media/image43.svg"/><Relationship Id="rId27" Type="http://schemas.openxmlformats.org/officeDocument/2006/relationships/image" Target="../media/image56.png"/><Relationship Id="rId30" Type="http://schemas.openxmlformats.org/officeDocument/2006/relationships/image" Target="../media/image59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1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13" Type="http://schemas.openxmlformats.org/officeDocument/2006/relationships/image" Target="../media/image12.png"/><Relationship Id="rId18" Type="http://schemas.openxmlformats.org/officeDocument/2006/relationships/image" Target="../media/image33.svg"/><Relationship Id="rId26" Type="http://schemas.openxmlformats.org/officeDocument/2006/relationships/image" Target="../media/image41.svg"/><Relationship Id="rId3" Type="http://schemas.openxmlformats.org/officeDocument/2006/relationships/image" Target="../media/image20.png"/><Relationship Id="rId21" Type="http://schemas.openxmlformats.org/officeDocument/2006/relationships/image" Target="../media/image36.png"/><Relationship Id="rId7" Type="http://schemas.openxmlformats.org/officeDocument/2006/relationships/image" Target="../media/image24.png"/><Relationship Id="rId12" Type="http://schemas.openxmlformats.org/officeDocument/2006/relationships/image" Target="../media/image29.sv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1.svg"/><Relationship Id="rId20" Type="http://schemas.openxmlformats.org/officeDocument/2006/relationships/image" Target="../media/image35.svg"/><Relationship Id="rId29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svg"/><Relationship Id="rId11" Type="http://schemas.openxmlformats.org/officeDocument/2006/relationships/image" Target="../media/image28.png"/><Relationship Id="rId24" Type="http://schemas.openxmlformats.org/officeDocument/2006/relationships/image" Target="../media/image39.svg"/><Relationship Id="rId32" Type="http://schemas.openxmlformats.org/officeDocument/2006/relationships/image" Target="../media/image47.svg"/><Relationship Id="rId5" Type="http://schemas.openxmlformats.org/officeDocument/2006/relationships/image" Target="../media/image22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svg"/><Relationship Id="rId10" Type="http://schemas.openxmlformats.org/officeDocument/2006/relationships/image" Target="../media/image27.svg"/><Relationship Id="rId19" Type="http://schemas.openxmlformats.org/officeDocument/2006/relationships/image" Target="../media/image34.png"/><Relationship Id="rId31" Type="http://schemas.openxmlformats.org/officeDocument/2006/relationships/image" Target="../media/image46.png"/><Relationship Id="rId4" Type="http://schemas.openxmlformats.org/officeDocument/2006/relationships/image" Target="../media/image21.svg"/><Relationship Id="rId9" Type="http://schemas.openxmlformats.org/officeDocument/2006/relationships/image" Target="../media/image26.png"/><Relationship Id="rId14" Type="http://schemas.openxmlformats.org/officeDocument/2006/relationships/image" Target="../media/image13.svg"/><Relationship Id="rId22" Type="http://schemas.openxmlformats.org/officeDocument/2006/relationships/image" Target="../media/image37.svg"/><Relationship Id="rId27" Type="http://schemas.openxmlformats.org/officeDocument/2006/relationships/image" Target="../media/image42.png"/><Relationship Id="rId30" Type="http://schemas.openxmlformats.org/officeDocument/2006/relationships/image" Target="../media/image45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D591C-5F7E-0C46-A55E-0BFD499AC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800" b="1" dirty="0"/>
              <a:t>Sozialleitbild 2024</a:t>
            </a:r>
            <a:endParaRPr lang="de-DE" sz="48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03F1D9-2547-E04F-BBFB-B8193B769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000" y="2929531"/>
            <a:ext cx="7582049" cy="1908133"/>
          </a:xfrm>
        </p:spPr>
        <p:txBody>
          <a:bodyPr>
            <a:normAutofit/>
          </a:bodyPr>
          <a:lstStyle/>
          <a:p>
            <a:r>
              <a:rPr lang="de-DE" sz="2400" dirty="0"/>
              <a:t>Übersicht – erste Ergebnisse </a:t>
            </a:r>
          </a:p>
          <a:p>
            <a:endParaRPr lang="de-DE" sz="2400" dirty="0"/>
          </a:p>
          <a:p>
            <a:r>
              <a:rPr lang="de-DE" sz="1800" dirty="0"/>
              <a:t>Februar 2024</a:t>
            </a:r>
          </a:p>
        </p:txBody>
      </p:sp>
    </p:spTree>
    <p:extLst>
      <p:ext uri="{BB962C8B-B14F-4D97-AF65-F5344CB8AC3E}">
        <p14:creationId xmlns:p14="http://schemas.microsoft.com/office/powerpoint/2010/main" val="665385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Erwachsene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/>
          </a:bodyPr>
          <a:lstStyle/>
          <a:p>
            <a:r>
              <a:rPr lang="de-AT" dirty="0"/>
              <a:t> Angebote der Stadt sind sehr gut!</a:t>
            </a:r>
          </a:p>
          <a:p>
            <a:pPr marL="360000" lvl="1" indent="0">
              <a:buNone/>
            </a:pPr>
            <a:r>
              <a:rPr lang="de-AT" dirty="0"/>
              <a:t>+ </a:t>
            </a:r>
            <a:r>
              <a:rPr lang="de-AT" b="1" dirty="0"/>
              <a:t>Freizeit</a:t>
            </a:r>
            <a:r>
              <a:rPr lang="de-AT" dirty="0"/>
              <a:t>: Senioren + Sternenkino, Kultur, </a:t>
            </a:r>
            <a:r>
              <a:rPr lang="de-AT" dirty="0" err="1"/>
              <a:t>Stadt:Bibliothek</a:t>
            </a:r>
            <a:r>
              <a:rPr lang="de-AT" dirty="0"/>
              <a:t>, kostenlose Deutschkurse</a:t>
            </a:r>
          </a:p>
          <a:p>
            <a:pPr lvl="1">
              <a:buFontTx/>
              <a:buChar char="-"/>
            </a:pPr>
            <a:r>
              <a:rPr lang="de-AT" b="1" dirty="0"/>
              <a:t>Rücksichtslosigkeit</a:t>
            </a:r>
            <a:r>
              <a:rPr lang="de-AT" dirty="0"/>
              <a:t> nimmt zu (versch. </a:t>
            </a:r>
            <a:r>
              <a:rPr lang="de-AT" dirty="0" err="1"/>
              <a:t>Verkehrsteilnehmer:innen</a:t>
            </a:r>
            <a:r>
              <a:rPr lang="de-AT" dirty="0"/>
              <a:t>)</a:t>
            </a:r>
          </a:p>
          <a:p>
            <a:pPr lvl="1">
              <a:buFontTx/>
              <a:buChar char="-"/>
            </a:pPr>
            <a:r>
              <a:rPr lang="de-AT" b="1" dirty="0"/>
              <a:t>Parallelwelten</a:t>
            </a:r>
            <a:r>
              <a:rPr lang="de-AT" dirty="0"/>
              <a:t>: Gruppen driften auseinander</a:t>
            </a:r>
          </a:p>
          <a:p>
            <a:pPr lvl="1">
              <a:buFontTx/>
              <a:buChar char="-"/>
            </a:pPr>
            <a:r>
              <a:rPr lang="de-AT" b="1" dirty="0" err="1"/>
              <a:t>Overtourism</a:t>
            </a:r>
            <a:br>
              <a:rPr lang="de-AT" dirty="0"/>
            </a:br>
            <a:endParaRPr lang="de-AT" dirty="0"/>
          </a:p>
          <a:p>
            <a:pPr marL="360000" lvl="1" indent="0">
              <a:buNone/>
            </a:pPr>
            <a:r>
              <a:rPr lang="de-AT" dirty="0"/>
              <a:t>„Salzburg ist eher auf wohlhabende Menschen ausgerichtet“</a:t>
            </a:r>
          </a:p>
        </p:txBody>
      </p:sp>
    </p:spTree>
    <p:extLst>
      <p:ext uri="{BB962C8B-B14F-4D97-AF65-F5344CB8AC3E}">
        <p14:creationId xmlns:p14="http://schemas.microsoft.com/office/powerpoint/2010/main" val="27344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</a:t>
            </a:r>
            <a:r>
              <a:rPr lang="de-AT" dirty="0" err="1"/>
              <a:t>Senior:innen</a:t>
            </a:r>
            <a:endParaRPr lang="de-AT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 fontScale="92500" lnSpcReduction="20000"/>
          </a:bodyPr>
          <a:lstStyle/>
          <a:p>
            <a:r>
              <a:rPr lang="de-AT" dirty="0"/>
              <a:t> Angebote der Stadt sind gut!</a:t>
            </a:r>
          </a:p>
          <a:p>
            <a:pPr marL="360000" lvl="1" indent="0">
              <a:buNone/>
            </a:pPr>
            <a:r>
              <a:rPr lang="de-AT" dirty="0"/>
              <a:t>+ </a:t>
            </a:r>
            <a:r>
              <a:rPr lang="de-AT" b="1" dirty="0"/>
              <a:t>Seniorenkino</a:t>
            </a:r>
          </a:p>
          <a:p>
            <a:pPr marL="360000" lvl="1" indent="0">
              <a:buNone/>
            </a:pPr>
            <a:r>
              <a:rPr lang="de-AT" dirty="0"/>
              <a:t>+ </a:t>
            </a:r>
            <a:r>
              <a:rPr lang="de-AT" b="1" dirty="0"/>
              <a:t>Mobilitätsangebote</a:t>
            </a:r>
            <a:r>
              <a:rPr lang="de-AT" dirty="0"/>
              <a:t>: Aktivkarte plus, Klimaticket</a:t>
            </a:r>
          </a:p>
          <a:p>
            <a:pPr marL="360000" lvl="1" indent="0">
              <a:buNone/>
            </a:pPr>
            <a:endParaRPr lang="de-AT" dirty="0"/>
          </a:p>
          <a:p>
            <a:pPr lvl="1">
              <a:buFontTx/>
              <a:buChar char="-"/>
            </a:pPr>
            <a:r>
              <a:rPr lang="de-AT" b="1" dirty="0"/>
              <a:t>Einsamkeit</a:t>
            </a:r>
            <a:r>
              <a:rPr lang="de-AT" dirty="0"/>
              <a:t> im Alter (Frauen)</a:t>
            </a:r>
          </a:p>
          <a:p>
            <a:pPr lvl="1">
              <a:buFontTx/>
              <a:buChar char="-"/>
            </a:pPr>
            <a:r>
              <a:rPr lang="de-AT" dirty="0"/>
              <a:t>mehr auf die Lebensrealitäten der Menschen eingehen – </a:t>
            </a:r>
            <a:r>
              <a:rPr lang="de-AT" b="1" dirty="0"/>
              <a:t>Gefühl des nicht Gesehen </a:t>
            </a:r>
            <a:r>
              <a:rPr lang="de-AT" b="1" dirty="0" err="1"/>
              <a:t>werdens</a:t>
            </a:r>
            <a:endParaRPr lang="de-AT" b="1" dirty="0"/>
          </a:p>
          <a:p>
            <a:pPr lvl="1">
              <a:buFontTx/>
              <a:buChar char="-"/>
            </a:pPr>
            <a:r>
              <a:rPr lang="de-AT" dirty="0"/>
              <a:t>Menschen trauen sich nicht um Hilfe u. Unterstützung zu fragen - </a:t>
            </a:r>
            <a:r>
              <a:rPr lang="de-AT" b="1" dirty="0"/>
              <a:t>Scham</a:t>
            </a:r>
            <a:br>
              <a:rPr lang="de-AT" dirty="0"/>
            </a:br>
            <a:endParaRPr lang="de-AT" dirty="0"/>
          </a:p>
          <a:p>
            <a:pPr marL="360000" lvl="1" indent="0">
              <a:buNone/>
            </a:pPr>
            <a:r>
              <a:rPr lang="de-AT" dirty="0"/>
              <a:t>„Wichtig im Leben ist, Respekt vor anderen zu haben.“ (SWH Nonntal)</a:t>
            </a:r>
          </a:p>
        </p:txBody>
      </p:sp>
    </p:spTree>
    <p:extLst>
      <p:ext uri="{BB962C8B-B14F-4D97-AF65-F5344CB8AC3E}">
        <p14:creationId xmlns:p14="http://schemas.microsoft.com/office/powerpoint/2010/main" val="3691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Sozialinstitutionen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/>
          </a:bodyPr>
          <a:lstStyle/>
          <a:p>
            <a:r>
              <a:rPr lang="de-AT" dirty="0"/>
              <a:t> gute Rückmeldung zum Prozess, 40 </a:t>
            </a:r>
            <a:r>
              <a:rPr lang="de-AT" dirty="0" err="1"/>
              <a:t>Vertreter:innen</a:t>
            </a:r>
            <a:r>
              <a:rPr lang="de-AT" dirty="0"/>
              <a:t> vor Ort</a:t>
            </a:r>
          </a:p>
          <a:p>
            <a:r>
              <a:rPr lang="de-AT" dirty="0"/>
              <a:t> große Themenvielfalt</a:t>
            </a:r>
          </a:p>
          <a:p>
            <a:r>
              <a:rPr lang="de-AT" dirty="0"/>
              <a:t> gemeinsamer Nenner:</a:t>
            </a:r>
          </a:p>
          <a:p>
            <a:pPr marL="360000" lvl="1" indent="0">
              <a:buNone/>
            </a:pPr>
            <a:r>
              <a:rPr lang="de-AT" dirty="0"/>
              <a:t>Verbindung schaffen zwischen Angeboten und Menschen</a:t>
            </a:r>
          </a:p>
          <a:p>
            <a:pPr marL="360000" lvl="1" indent="0">
              <a:buNone/>
            </a:pPr>
            <a:r>
              <a:rPr lang="de-AT" dirty="0"/>
              <a:t>Niederschwellige Kommunikation</a:t>
            </a:r>
          </a:p>
          <a:p>
            <a:pPr marL="360000" lvl="1" indent="0">
              <a:buNone/>
            </a:pPr>
            <a:endParaRPr lang="de-AT" dirty="0"/>
          </a:p>
          <a:p>
            <a:pPr marL="360000" lvl="1" indent="0">
              <a:buNone/>
            </a:pPr>
            <a:endParaRPr lang="de-AT" dirty="0"/>
          </a:p>
        </p:txBody>
      </p:sp>
      <p:pic>
        <p:nvPicPr>
          <p:cNvPr id="3" name="Grafik 2" descr="Kundenbewertung mit einfarbiger Füllung">
            <a:extLst>
              <a:ext uri="{FF2B5EF4-FFF2-40B4-BE49-F238E27FC236}">
                <a16:creationId xmlns:a16="http://schemas.microsoft.com/office/drawing/2014/main" id="{F7D22542-BC6A-4C40-9088-232268B6F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2636" y="2682586"/>
            <a:ext cx="1184564" cy="118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4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Sozialinstitutionen Themenüberblick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 fontScale="70000" lnSpcReduction="20000"/>
          </a:bodyPr>
          <a:lstStyle/>
          <a:p>
            <a:r>
              <a:rPr lang="de-AT" dirty="0"/>
              <a:t> Gesundheitskompetenz für alle</a:t>
            </a:r>
          </a:p>
          <a:p>
            <a:r>
              <a:rPr lang="de-AT" dirty="0"/>
              <a:t> Kommunikation mit </a:t>
            </a:r>
            <a:r>
              <a:rPr lang="de-AT" dirty="0" err="1"/>
              <a:t>Bürger:innen</a:t>
            </a:r>
            <a:endParaRPr lang="de-AT" dirty="0"/>
          </a:p>
          <a:p>
            <a:r>
              <a:rPr lang="de-AT" dirty="0"/>
              <a:t> Würdevolles Altern</a:t>
            </a:r>
          </a:p>
          <a:p>
            <a:r>
              <a:rPr lang="de-AT" dirty="0"/>
              <a:t> Nutzung des öffentlichen Raumes</a:t>
            </a:r>
          </a:p>
          <a:p>
            <a:r>
              <a:rPr lang="de-AT" dirty="0"/>
              <a:t> Zugangshürden</a:t>
            </a:r>
          </a:p>
          <a:p>
            <a:r>
              <a:rPr lang="de-AT" dirty="0"/>
              <a:t> Gewaltschutz für alle</a:t>
            </a:r>
          </a:p>
          <a:p>
            <a:r>
              <a:rPr lang="de-AT" dirty="0"/>
              <a:t> Bildung (Zugang und Qualifizierung)</a:t>
            </a:r>
          </a:p>
          <a:p>
            <a:r>
              <a:rPr lang="de-AT" dirty="0"/>
              <a:t> Obdachlosigkeit und Wohnen in Salzburg</a:t>
            </a:r>
          </a:p>
          <a:p>
            <a:r>
              <a:rPr lang="de-AT" dirty="0"/>
              <a:t> Starke Frauennetzwerke, Genderaspekt in Salzburg</a:t>
            </a:r>
          </a:p>
          <a:p>
            <a:r>
              <a:rPr lang="de-AT" dirty="0"/>
              <a:t> Schnittstellen (in Biographien, Übergänge)</a:t>
            </a:r>
          </a:p>
          <a:p>
            <a:r>
              <a:rPr lang="de-AT" dirty="0"/>
              <a:t> Zivilgesellschaftliches Engagement</a:t>
            </a:r>
          </a:p>
          <a:p>
            <a:pPr marL="3600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47268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Politik - Visionen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 fontScale="92500" lnSpcReduction="10000"/>
          </a:bodyPr>
          <a:lstStyle/>
          <a:p>
            <a:r>
              <a:rPr lang="de-AT" dirty="0"/>
              <a:t> die Themen sind alle ähnlich:</a:t>
            </a:r>
          </a:p>
          <a:p>
            <a:pPr marL="360000" lvl="1" indent="0">
              <a:buNone/>
            </a:pPr>
            <a:r>
              <a:rPr lang="de-AT" dirty="0"/>
              <a:t>+ </a:t>
            </a:r>
            <a:r>
              <a:rPr lang="de-AT" b="1" dirty="0"/>
              <a:t>die gemeinsame Stadt – gemeinsame Grundwerte </a:t>
            </a:r>
            <a:r>
              <a:rPr lang="de-AT" dirty="0"/>
              <a:t>(Partizipation, Wertschätzung, </a:t>
            </a:r>
            <a:r>
              <a:rPr lang="de-AT" dirty="0" err="1"/>
              <a:t>jede:r</a:t>
            </a:r>
            <a:r>
              <a:rPr lang="de-AT" dirty="0"/>
              <a:t> findet etwas, das für </a:t>
            </a:r>
            <a:r>
              <a:rPr lang="de-AT" dirty="0" err="1"/>
              <a:t>sie:ihn</a:t>
            </a:r>
            <a:r>
              <a:rPr lang="de-AT" dirty="0"/>
              <a:t> passt…)</a:t>
            </a:r>
            <a:endParaRPr lang="de-AT" b="1" dirty="0"/>
          </a:p>
          <a:p>
            <a:pPr marL="360000" lvl="1" indent="0">
              <a:buNone/>
            </a:pPr>
            <a:r>
              <a:rPr lang="de-AT" dirty="0"/>
              <a:t>+ </a:t>
            </a:r>
            <a:r>
              <a:rPr lang="de-AT" b="1" dirty="0"/>
              <a:t>inklusive Stadt</a:t>
            </a:r>
            <a:endParaRPr lang="de-AT" dirty="0"/>
          </a:p>
          <a:p>
            <a:pPr marL="360000" lvl="1" indent="0">
              <a:buNone/>
            </a:pPr>
            <a:endParaRPr lang="de-AT" dirty="0"/>
          </a:p>
          <a:p>
            <a:pPr lvl="1">
              <a:buFontTx/>
              <a:buChar char="-"/>
            </a:pPr>
            <a:r>
              <a:rPr lang="de-AT" b="1" dirty="0"/>
              <a:t>Wohnen – bewohnbare Stadt</a:t>
            </a:r>
            <a:endParaRPr lang="de-AT" dirty="0"/>
          </a:p>
          <a:p>
            <a:pPr lvl="1">
              <a:buFontTx/>
              <a:buChar char="-"/>
            </a:pPr>
            <a:r>
              <a:rPr lang="de-AT" b="1" dirty="0" err="1"/>
              <a:t>Overtourism</a:t>
            </a:r>
            <a:endParaRPr lang="de-AT" b="1" dirty="0"/>
          </a:p>
          <a:p>
            <a:pPr lvl="1">
              <a:buFontTx/>
              <a:buChar char="-"/>
            </a:pPr>
            <a:r>
              <a:rPr lang="de-AT" b="1" dirty="0"/>
              <a:t>Segregation</a:t>
            </a:r>
            <a:r>
              <a:rPr lang="de-AT" dirty="0"/>
              <a:t> – mangelnde Durchmischung</a:t>
            </a:r>
            <a:br>
              <a:rPr lang="de-AT" dirty="0"/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923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Grundtenor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2287140"/>
          </a:xfrm>
        </p:spPr>
        <p:txBody>
          <a:bodyPr>
            <a:normAutofit/>
          </a:bodyPr>
          <a:lstStyle/>
          <a:p>
            <a:r>
              <a:rPr lang="de-AT" dirty="0"/>
              <a:t> Vision einer gemeinsamen Stadt. </a:t>
            </a:r>
          </a:p>
          <a:p>
            <a:r>
              <a:rPr lang="de-AT" dirty="0"/>
              <a:t> Gesellschaftliche Spaltungstendenzen sind spürbar</a:t>
            </a:r>
          </a:p>
          <a:p>
            <a:r>
              <a:rPr lang="de-AT" dirty="0"/>
              <a:t> Wunsch nach Möglichkeiten für Begegnungen mit anderen Menschen (generationenübergreifend, kulturell, räumlich…) </a:t>
            </a:r>
          </a:p>
          <a:p>
            <a:r>
              <a:rPr lang="de-AT" dirty="0"/>
              <a:t> Öffentlicher Raum als Ort der Begegnung, und als Werte-Querschnitt (Freizeit, Sicherheit, Inklusion, Mobilität, Nachhaltigkeit,…)</a:t>
            </a:r>
          </a:p>
          <a:p>
            <a:pPr marL="3600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330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wie geht’s weiter?</a:t>
            </a:r>
            <a:br>
              <a:rPr lang="de-AT" dirty="0"/>
            </a:br>
            <a:r>
              <a:rPr lang="de-AT" dirty="0"/>
              <a:t>Übersicht Frühling 2024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418009"/>
            <a:ext cx="2669803" cy="1849438"/>
          </a:xfrm>
        </p:spPr>
        <p:txBody>
          <a:bodyPr>
            <a:normAutofit fontScale="70000" lnSpcReduction="20000"/>
          </a:bodyPr>
          <a:lstStyle/>
          <a:p>
            <a:r>
              <a:rPr lang="de-AT" sz="1400" dirty="0" err="1"/>
              <a:t>Expert:innen</a:t>
            </a:r>
            <a:r>
              <a:rPr lang="de-AT" sz="1400" dirty="0"/>
              <a:t> Interviews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 err="1"/>
              <a:t>Bewohner:innen</a:t>
            </a:r>
            <a:r>
              <a:rPr lang="de-AT" sz="1400" dirty="0"/>
              <a:t> Vertretungen SWH </a:t>
            </a:r>
          </a:p>
          <a:p>
            <a:endParaRPr lang="de-AT" sz="1400" dirty="0"/>
          </a:p>
          <a:p>
            <a:r>
              <a:rPr lang="de-AT" sz="1400" dirty="0"/>
              <a:t>Angehörigen Vertretungen SWH</a:t>
            </a:r>
          </a:p>
          <a:p>
            <a:endParaRPr lang="de-AT" sz="1400" dirty="0"/>
          </a:p>
          <a:p>
            <a:r>
              <a:rPr lang="de-AT" sz="1400" dirty="0"/>
              <a:t>Kinder und Generationenübergreifende Kontakte</a:t>
            </a:r>
          </a:p>
          <a:p>
            <a:pPr marL="0" indent="0">
              <a:buNone/>
            </a:pPr>
            <a:endParaRPr lang="de-AT" sz="1400" dirty="0"/>
          </a:p>
          <a:p>
            <a:r>
              <a:rPr lang="de-AT" sz="1400" dirty="0"/>
              <a:t>Runder Tisch Menschenrechte und Religionen</a:t>
            </a:r>
            <a:br>
              <a:rPr lang="de-AT" sz="1400" dirty="0"/>
            </a:br>
            <a:r>
              <a:rPr lang="de-AT" sz="1400" dirty="0"/>
              <a:t>	</a:t>
            </a:r>
            <a:br>
              <a:rPr lang="de-AT" sz="1400" dirty="0"/>
            </a:br>
            <a:endParaRPr lang="de-AT" sz="1400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5" name="Textplatzhalter 7">
            <a:extLst>
              <a:ext uri="{FF2B5EF4-FFF2-40B4-BE49-F238E27FC236}">
                <a16:creationId xmlns:a16="http://schemas.microsoft.com/office/drawing/2014/main" id="{3FE8DD01-1E36-4C70-9B4D-3051340D3B2C}"/>
              </a:ext>
            </a:extLst>
          </p:cNvPr>
          <p:cNvSpPr txBox="1">
            <a:spLocks/>
          </p:cNvSpPr>
          <p:nvPr/>
        </p:nvSpPr>
        <p:spPr>
          <a:xfrm>
            <a:off x="4129057" y="2290954"/>
            <a:ext cx="2669803" cy="1861946"/>
          </a:xfrm>
          <a:prstGeom prst="rect">
            <a:avLst/>
          </a:prstGeom>
        </p:spPr>
        <p:txBody>
          <a:bodyPr vert="horz" lIns="0" tIns="0" rIns="0" bIns="0" numCol="1" rtlCol="0">
            <a:normAutofit fontScale="92500" lnSpcReduction="10000"/>
          </a:bodyPr>
          <a:lstStyle>
            <a:lvl1pPr marL="270000" indent="-270000" algn="l" defTabSz="457200" rtl="0" eaLnBrk="1" latinLnBrk="0" hangingPunct="1">
              <a:spcBef>
                <a:spcPct val="20000"/>
              </a:spcBef>
              <a:buClr>
                <a:srgbClr val="CF072F"/>
              </a:buClr>
              <a:buSzPct val="150000"/>
              <a:buFont typeface="Lucida Grande"/>
              <a:buChar char="■"/>
              <a:defRPr sz="18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marL="576000" indent="-216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56000" indent="-1440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0000" indent="-180000" algn="l" defTabSz="457200" rtl="0" eaLnBrk="1" latinLnBrk="0" hangingPunct="1">
              <a:spcBef>
                <a:spcPct val="20000"/>
              </a:spcBef>
              <a:buFont typeface="Symbol" charset="2"/>
              <a:buChar char="-"/>
              <a:defRPr sz="12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116000" indent="-1440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0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sz="1400" dirty="0"/>
          </a:p>
          <a:p>
            <a:r>
              <a:rPr lang="de-AT" sz="1400" dirty="0"/>
              <a:t>Übersicht: haben wir alles?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Prototyp des Sozialleitbildes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Entwurf Internetseite</a:t>
            </a:r>
          </a:p>
          <a:p>
            <a:pPr marL="0" indent="0">
              <a:buFont typeface="Lucida Grande"/>
              <a:buNone/>
            </a:pPr>
            <a:endParaRPr lang="de-AT" sz="1400" dirty="0"/>
          </a:p>
          <a:p>
            <a:pPr marL="0" indent="0">
              <a:buNone/>
            </a:pPr>
            <a:br>
              <a:rPr lang="de-AT" sz="1400" dirty="0"/>
            </a:br>
            <a:endParaRPr lang="de-AT" sz="1400" dirty="0"/>
          </a:p>
          <a:p>
            <a:pPr marL="0" indent="0">
              <a:buFont typeface="Lucida Grande"/>
              <a:buNone/>
            </a:pPr>
            <a:endParaRPr lang="de-AT" dirty="0"/>
          </a:p>
        </p:txBody>
      </p:sp>
      <p:pic>
        <p:nvPicPr>
          <p:cNvPr id="4" name="Grafik 3" descr="Benutzer mit einfarbiger Füllung">
            <a:extLst>
              <a:ext uri="{FF2B5EF4-FFF2-40B4-BE49-F238E27FC236}">
                <a16:creationId xmlns:a16="http://schemas.microsoft.com/office/drawing/2014/main" id="{06144AD6-ECD6-433D-B8DE-D56E4F2A3F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82204" y="3463689"/>
            <a:ext cx="914400" cy="914400"/>
          </a:xfrm>
          <a:prstGeom prst="rect">
            <a:avLst/>
          </a:prstGeom>
        </p:spPr>
      </p:pic>
      <p:pic>
        <p:nvPicPr>
          <p:cNvPr id="11" name="Grafik 10" descr="Kopf mit Zahnrädern mit einfarbiger Füllung">
            <a:extLst>
              <a:ext uri="{FF2B5EF4-FFF2-40B4-BE49-F238E27FC236}">
                <a16:creationId xmlns:a16="http://schemas.microsoft.com/office/drawing/2014/main" id="{D3AC4597-AA72-4581-91B3-8FA5F8091BD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2916" y="3238500"/>
            <a:ext cx="915597" cy="9144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6513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Expert:innen</a:t>
            </a:r>
            <a:r>
              <a:rPr lang="de-AT" dirty="0"/>
              <a:t> Interviews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1849438"/>
          </a:xfrm>
        </p:spPr>
        <p:txBody>
          <a:bodyPr>
            <a:normAutofit lnSpcReduction="10000"/>
          </a:bodyPr>
          <a:lstStyle/>
          <a:p>
            <a:r>
              <a:rPr lang="de-AT" dirty="0"/>
              <a:t> Wohnen</a:t>
            </a:r>
          </a:p>
          <a:p>
            <a:r>
              <a:rPr lang="de-AT" dirty="0"/>
              <a:t> Altern in Salzburg</a:t>
            </a:r>
          </a:p>
          <a:p>
            <a:r>
              <a:rPr lang="de-AT" dirty="0"/>
              <a:t> Barrierefreiheit, Chancengleichheit</a:t>
            </a:r>
          </a:p>
          <a:p>
            <a:r>
              <a:rPr lang="de-AT" dirty="0"/>
              <a:t> Menschen mit Migrationshintergründen</a:t>
            </a:r>
          </a:p>
          <a:p>
            <a:r>
              <a:rPr lang="de-AT" dirty="0"/>
              <a:t> Menschenrechte</a:t>
            </a:r>
          </a:p>
          <a:p>
            <a:r>
              <a:rPr lang="de-AT" dirty="0"/>
              <a:t> Analytischer Blick auf die Stadt Salzburg</a:t>
            </a:r>
          </a:p>
        </p:txBody>
      </p:sp>
    </p:spTree>
    <p:extLst>
      <p:ext uri="{BB962C8B-B14F-4D97-AF65-F5344CB8AC3E}">
        <p14:creationId xmlns:p14="http://schemas.microsoft.com/office/powerpoint/2010/main" val="47354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C2A06A2-0EC2-49DE-8A31-1E8A58ED46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0515" y="302231"/>
            <a:ext cx="7886700" cy="757237"/>
          </a:xfrm>
        </p:spPr>
        <p:txBody>
          <a:bodyPr/>
          <a:lstStyle/>
          <a:p>
            <a:r>
              <a:rPr lang="de-AT" dirty="0"/>
              <a:t>Beteiligung Sozialleitbild - 2</a:t>
            </a: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A067D4B2-89F8-4680-9963-06478E441B9D}"/>
              </a:ext>
            </a:extLst>
          </p:cNvPr>
          <p:cNvSpPr/>
          <p:nvPr/>
        </p:nvSpPr>
        <p:spPr>
          <a:xfrm>
            <a:off x="2353681" y="2956021"/>
            <a:ext cx="6116184" cy="173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35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40046CC-99F2-4995-8E3E-FF735F25FE14}"/>
              </a:ext>
            </a:extLst>
          </p:cNvPr>
          <p:cNvSpPr txBox="1"/>
          <p:nvPr/>
        </p:nvSpPr>
        <p:spPr>
          <a:xfrm>
            <a:off x="8010962" y="3165195"/>
            <a:ext cx="62048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Juni </a:t>
            </a:r>
          </a:p>
          <a:p>
            <a:r>
              <a:rPr lang="de-AT" sz="800" dirty="0"/>
              <a:t>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22372B-61C8-40A1-A6CC-79E947AFABFD}"/>
              </a:ext>
            </a:extLst>
          </p:cNvPr>
          <p:cNvSpPr txBox="1"/>
          <p:nvPr/>
        </p:nvSpPr>
        <p:spPr>
          <a:xfrm>
            <a:off x="2236931" y="3134601"/>
            <a:ext cx="620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Jänner 2024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48FF7AA-2951-490B-9379-745725755B64}"/>
              </a:ext>
            </a:extLst>
          </p:cNvPr>
          <p:cNvSpPr txBox="1"/>
          <p:nvPr/>
        </p:nvSpPr>
        <p:spPr>
          <a:xfrm>
            <a:off x="4674679" y="3144058"/>
            <a:ext cx="620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Frühling 2024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6BA1BD16-159D-4D7B-82CB-BC2FA061B612}"/>
              </a:ext>
            </a:extLst>
          </p:cNvPr>
          <p:cNvCxnSpPr/>
          <p:nvPr/>
        </p:nvCxnSpPr>
        <p:spPr>
          <a:xfrm flipV="1">
            <a:off x="2377440" y="1645920"/>
            <a:ext cx="5966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1749497-4443-4085-BBDD-F7994293A4F9}"/>
              </a:ext>
            </a:extLst>
          </p:cNvPr>
          <p:cNvCxnSpPr/>
          <p:nvPr/>
        </p:nvCxnSpPr>
        <p:spPr>
          <a:xfrm flipV="1">
            <a:off x="2377440" y="2259875"/>
            <a:ext cx="5966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B1A3600-EC09-4E4B-AA54-3DB21444084D}"/>
              </a:ext>
            </a:extLst>
          </p:cNvPr>
          <p:cNvCxnSpPr>
            <a:cxnSpLocks/>
          </p:cNvCxnSpPr>
          <p:nvPr/>
        </p:nvCxnSpPr>
        <p:spPr>
          <a:xfrm flipV="1">
            <a:off x="2362553" y="4216922"/>
            <a:ext cx="58652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B2289A0F-0459-4BF3-8B27-BE6F2AEEAE25}"/>
              </a:ext>
            </a:extLst>
          </p:cNvPr>
          <p:cNvSpPr/>
          <p:nvPr/>
        </p:nvSpPr>
        <p:spPr>
          <a:xfrm>
            <a:off x="745199" y="1195252"/>
            <a:ext cx="1451911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Interaktive Einbindung Politik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B47287A-4CF8-4083-B1CB-CC262B846CF2}"/>
              </a:ext>
            </a:extLst>
          </p:cNvPr>
          <p:cNvSpPr/>
          <p:nvPr/>
        </p:nvSpPr>
        <p:spPr>
          <a:xfrm>
            <a:off x="745199" y="1783080"/>
            <a:ext cx="145589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Interaktive Einbindung Bevölkerung</a:t>
            </a: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94FE0220-7251-414C-B432-0EF91DD880DE}"/>
              </a:ext>
            </a:extLst>
          </p:cNvPr>
          <p:cNvSpPr/>
          <p:nvPr/>
        </p:nvSpPr>
        <p:spPr>
          <a:xfrm>
            <a:off x="736979" y="2406915"/>
            <a:ext cx="146411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Sozialinstitutionen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468B0AF1-B11E-499E-8F35-B91A2F36E275}"/>
              </a:ext>
            </a:extLst>
          </p:cNvPr>
          <p:cNvSpPr/>
          <p:nvPr/>
        </p:nvSpPr>
        <p:spPr>
          <a:xfrm>
            <a:off x="750098" y="3667098"/>
            <a:ext cx="146411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Laufende Kommunikation</a:t>
            </a:r>
            <a:endParaRPr lang="de-AT" sz="1200" dirty="0"/>
          </a:p>
        </p:txBody>
      </p:sp>
      <p:pic>
        <p:nvPicPr>
          <p:cNvPr id="24" name="Grafik 23" descr="Chat mit einfarbiger Füllung">
            <a:extLst>
              <a:ext uri="{FF2B5EF4-FFF2-40B4-BE49-F238E27FC236}">
                <a16:creationId xmlns:a16="http://schemas.microsoft.com/office/drawing/2014/main" id="{51F73212-885F-4257-8DED-438887BEE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6684" y="1268207"/>
            <a:ext cx="346083" cy="346083"/>
          </a:xfrm>
          <a:prstGeom prst="rect">
            <a:avLst/>
          </a:prstGeom>
        </p:spPr>
      </p:pic>
      <p:pic>
        <p:nvPicPr>
          <p:cNvPr id="27" name="Grafik 26" descr="Puzzleteile mit einfarbiger Füllung">
            <a:extLst>
              <a:ext uri="{FF2B5EF4-FFF2-40B4-BE49-F238E27FC236}">
                <a16:creationId xmlns:a16="http://schemas.microsoft.com/office/drawing/2014/main" id="{A5471EED-3217-44ED-83A9-F01B4E3B92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42404" y="182248"/>
            <a:ext cx="895028" cy="895028"/>
          </a:xfrm>
          <a:prstGeom prst="rect">
            <a:avLst/>
          </a:prstGeom>
        </p:spPr>
      </p:pic>
      <p:pic>
        <p:nvPicPr>
          <p:cNvPr id="41" name="Grafik 40" descr="Besprechung mit einfarbiger Füllung">
            <a:extLst>
              <a:ext uri="{FF2B5EF4-FFF2-40B4-BE49-F238E27FC236}">
                <a16:creationId xmlns:a16="http://schemas.microsoft.com/office/drawing/2014/main" id="{F6496FEC-75D9-4DEF-9DAF-9EBFEED6AE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53172" y="1989007"/>
            <a:ext cx="233097" cy="258779"/>
          </a:xfrm>
          <a:prstGeom prst="rect">
            <a:avLst/>
          </a:prstGeom>
        </p:spPr>
      </p:pic>
      <p:pic>
        <p:nvPicPr>
          <p:cNvPr id="47" name="Grafik 46" descr="E-Mail mit einfarbiger Füllung">
            <a:extLst>
              <a:ext uri="{FF2B5EF4-FFF2-40B4-BE49-F238E27FC236}">
                <a16:creationId xmlns:a16="http://schemas.microsoft.com/office/drawing/2014/main" id="{05B9C302-0B72-40FF-9388-330B762542B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63494" y="3725065"/>
            <a:ext cx="375474" cy="375474"/>
          </a:xfrm>
          <a:prstGeom prst="rect">
            <a:avLst/>
          </a:prstGeom>
        </p:spPr>
      </p:pic>
      <p:pic>
        <p:nvPicPr>
          <p:cNvPr id="49" name="Grafik 48" descr="Prüfliste mit einfarbiger Füllung">
            <a:extLst>
              <a:ext uri="{FF2B5EF4-FFF2-40B4-BE49-F238E27FC236}">
                <a16:creationId xmlns:a16="http://schemas.microsoft.com/office/drawing/2014/main" id="{A28EA523-CEA8-4967-ABB7-464593E272B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441195" y="4383080"/>
            <a:ext cx="445858" cy="445858"/>
          </a:xfrm>
          <a:prstGeom prst="rect">
            <a:avLst/>
          </a:prstGeom>
        </p:spPr>
      </p:pic>
      <p:pic>
        <p:nvPicPr>
          <p:cNvPr id="51" name="Grafik 50" descr="Umschlag mit einfarbiger Füllung">
            <a:extLst>
              <a:ext uri="{FF2B5EF4-FFF2-40B4-BE49-F238E27FC236}">
                <a16:creationId xmlns:a16="http://schemas.microsoft.com/office/drawing/2014/main" id="{B1ACE48C-E026-45B9-8B34-6B7EB10DEF0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439535" y="3681243"/>
            <a:ext cx="445858" cy="445858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F0326579-05EF-41E9-90B7-DFAF4D50E71B}"/>
              </a:ext>
            </a:extLst>
          </p:cNvPr>
          <p:cNvSpPr txBox="1"/>
          <p:nvPr/>
        </p:nvSpPr>
        <p:spPr>
          <a:xfrm>
            <a:off x="6591342" y="3591534"/>
            <a:ext cx="839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Newsletter Stadt und Team Vielfalt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CDF0A812-4B8A-4CB0-A76A-796AED559A94}"/>
              </a:ext>
            </a:extLst>
          </p:cNvPr>
          <p:cNvSpPr txBox="1"/>
          <p:nvPr/>
        </p:nvSpPr>
        <p:spPr>
          <a:xfrm>
            <a:off x="3964576" y="3788599"/>
            <a:ext cx="839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Plakate, Flyer, etc.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A9176CF-8BE8-47BA-80F4-D724C38FC11D}"/>
              </a:ext>
            </a:extLst>
          </p:cNvPr>
          <p:cNvSpPr txBox="1"/>
          <p:nvPr/>
        </p:nvSpPr>
        <p:spPr>
          <a:xfrm>
            <a:off x="2828027" y="3785157"/>
            <a:ext cx="8392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Einladungen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4C6DF83-7A31-40C4-8E27-FDFEF4030710}"/>
              </a:ext>
            </a:extLst>
          </p:cNvPr>
          <p:cNvSpPr txBox="1"/>
          <p:nvPr/>
        </p:nvSpPr>
        <p:spPr>
          <a:xfrm>
            <a:off x="2755195" y="1686478"/>
            <a:ext cx="1029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/>
              <a:t>Bewohner:innen</a:t>
            </a:r>
            <a:r>
              <a:rPr lang="de-AT" sz="800" dirty="0"/>
              <a:t> Vertretung SWH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314FE2A-3A32-404C-BD4F-8EA91AF04D4D}"/>
              </a:ext>
            </a:extLst>
          </p:cNvPr>
          <p:cNvSpPr txBox="1"/>
          <p:nvPr/>
        </p:nvSpPr>
        <p:spPr>
          <a:xfrm>
            <a:off x="4245389" y="1741383"/>
            <a:ext cx="10039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Kinder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0D3BA466-EDE1-4D87-80B9-1E92A7C064F5}"/>
              </a:ext>
            </a:extLst>
          </p:cNvPr>
          <p:cNvSpPr txBox="1"/>
          <p:nvPr/>
        </p:nvSpPr>
        <p:spPr>
          <a:xfrm>
            <a:off x="2764419" y="2269889"/>
            <a:ext cx="899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Behinderten-Beirat</a:t>
            </a:r>
            <a:endParaRPr lang="de-AT" sz="900" dirty="0"/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CDDCABE6-4C2C-4807-94A0-212BB3BC0C44}"/>
              </a:ext>
            </a:extLst>
          </p:cNvPr>
          <p:cNvSpPr/>
          <p:nvPr/>
        </p:nvSpPr>
        <p:spPr>
          <a:xfrm>
            <a:off x="734550" y="4349729"/>
            <a:ext cx="1462560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/>
              <a:t>Projekt-koordination</a:t>
            </a:r>
            <a:endParaRPr lang="de-AT" sz="1200" dirty="0"/>
          </a:p>
        </p:txBody>
      </p:sp>
      <p:pic>
        <p:nvPicPr>
          <p:cNvPr id="72" name="Grafik 71" descr="Dokument mit einfarbiger Füllung">
            <a:extLst>
              <a:ext uri="{FF2B5EF4-FFF2-40B4-BE49-F238E27FC236}">
                <a16:creationId xmlns:a16="http://schemas.microsoft.com/office/drawing/2014/main" id="{53F2DEAA-11D5-4CD6-B313-68519FDB41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518363" y="3666241"/>
            <a:ext cx="480948" cy="480948"/>
          </a:xfrm>
          <a:prstGeom prst="rect">
            <a:avLst/>
          </a:prstGeom>
        </p:spPr>
      </p:pic>
      <p:sp>
        <p:nvSpPr>
          <p:cNvPr id="73" name="Textfeld 72">
            <a:extLst>
              <a:ext uri="{FF2B5EF4-FFF2-40B4-BE49-F238E27FC236}">
                <a16:creationId xmlns:a16="http://schemas.microsoft.com/office/drawing/2014/main" id="{6978F669-24B0-4A21-B238-2C369C12CEAD}"/>
              </a:ext>
            </a:extLst>
          </p:cNvPr>
          <p:cNvSpPr txBox="1"/>
          <p:nvPr/>
        </p:nvSpPr>
        <p:spPr>
          <a:xfrm flipH="1">
            <a:off x="2389502" y="4343700"/>
            <a:ext cx="1090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Ordnen, Sortieren der Rückmeldungen</a:t>
            </a:r>
          </a:p>
        </p:txBody>
      </p:sp>
      <p:pic>
        <p:nvPicPr>
          <p:cNvPr id="75" name="Grafik 74" descr="Computer mit einfarbiger Füllung">
            <a:extLst>
              <a:ext uri="{FF2B5EF4-FFF2-40B4-BE49-F238E27FC236}">
                <a16:creationId xmlns:a16="http://schemas.microsoft.com/office/drawing/2014/main" id="{95FD6B6F-DE7D-431F-BCFA-C8DABF5D51A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751214" y="3647008"/>
            <a:ext cx="512759" cy="512759"/>
          </a:xfrm>
          <a:prstGeom prst="rect">
            <a:avLst/>
          </a:prstGeom>
        </p:spPr>
      </p:pic>
      <p:sp>
        <p:nvSpPr>
          <p:cNvPr id="76" name="Textfeld 75">
            <a:extLst>
              <a:ext uri="{FF2B5EF4-FFF2-40B4-BE49-F238E27FC236}">
                <a16:creationId xmlns:a16="http://schemas.microsoft.com/office/drawing/2014/main" id="{403E96AF-B6DF-4B1F-8984-663E135D5A1E}"/>
              </a:ext>
            </a:extLst>
          </p:cNvPr>
          <p:cNvSpPr txBox="1"/>
          <p:nvPr/>
        </p:nvSpPr>
        <p:spPr>
          <a:xfrm>
            <a:off x="5314806" y="3778764"/>
            <a:ext cx="560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Online Kanäle</a:t>
            </a:r>
          </a:p>
        </p:txBody>
      </p:sp>
      <p:pic>
        <p:nvPicPr>
          <p:cNvPr id="78" name="Grafik 77" descr="Atom mit einfarbiger Füllung">
            <a:extLst>
              <a:ext uri="{FF2B5EF4-FFF2-40B4-BE49-F238E27FC236}">
                <a16:creationId xmlns:a16="http://schemas.microsoft.com/office/drawing/2014/main" id="{4773E78B-6500-4045-A47E-BC72BD071E6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447606" y="4263816"/>
            <a:ext cx="589500" cy="589500"/>
          </a:xfrm>
          <a:prstGeom prst="rect">
            <a:avLst/>
          </a:prstGeom>
        </p:spPr>
      </p:pic>
      <p:sp>
        <p:nvSpPr>
          <p:cNvPr id="79" name="Textfeld 78">
            <a:extLst>
              <a:ext uri="{FF2B5EF4-FFF2-40B4-BE49-F238E27FC236}">
                <a16:creationId xmlns:a16="http://schemas.microsoft.com/office/drawing/2014/main" id="{7754A9CE-A9D7-4D2B-AA5C-386D86679179}"/>
              </a:ext>
            </a:extLst>
          </p:cNvPr>
          <p:cNvSpPr txBox="1"/>
          <p:nvPr/>
        </p:nvSpPr>
        <p:spPr>
          <a:xfrm>
            <a:off x="7996314" y="4299323"/>
            <a:ext cx="119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Fertigstellung Sozialleitbild</a:t>
            </a:r>
          </a:p>
        </p:txBody>
      </p:sp>
      <p:pic>
        <p:nvPicPr>
          <p:cNvPr id="82" name="Grafik 81" descr="Person mit Idee mit einfarbiger Füllung">
            <a:extLst>
              <a:ext uri="{FF2B5EF4-FFF2-40B4-BE49-F238E27FC236}">
                <a16:creationId xmlns:a16="http://schemas.microsoft.com/office/drawing/2014/main" id="{A9C641EF-4999-4B2B-A2C9-545D936FB6B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996826" y="2537430"/>
            <a:ext cx="247835" cy="237619"/>
          </a:xfrm>
          <a:prstGeom prst="rect">
            <a:avLst/>
          </a:prstGeom>
        </p:spPr>
      </p:pic>
      <p:pic>
        <p:nvPicPr>
          <p:cNvPr id="83" name="Grafik 82" descr="Person mit Idee mit einfarbiger Füllung">
            <a:extLst>
              <a:ext uri="{FF2B5EF4-FFF2-40B4-BE49-F238E27FC236}">
                <a16:creationId xmlns:a16="http://schemas.microsoft.com/office/drawing/2014/main" id="{A3BF832D-7478-4A7B-AC49-715939B54CD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144288" y="2553077"/>
            <a:ext cx="247835" cy="237619"/>
          </a:xfrm>
          <a:prstGeom prst="rect">
            <a:avLst/>
          </a:prstGeom>
        </p:spPr>
      </p:pic>
      <p:pic>
        <p:nvPicPr>
          <p:cNvPr id="84" name="Grafik 83" descr="Person mit Idee mit einfarbiger Füllung">
            <a:extLst>
              <a:ext uri="{FF2B5EF4-FFF2-40B4-BE49-F238E27FC236}">
                <a16:creationId xmlns:a16="http://schemas.microsoft.com/office/drawing/2014/main" id="{A8EEF26B-C935-4AC5-8571-8233CD72529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587752" y="2542533"/>
            <a:ext cx="247835" cy="237619"/>
          </a:xfrm>
          <a:prstGeom prst="rect">
            <a:avLst/>
          </a:prstGeom>
        </p:spPr>
      </p:pic>
      <p:sp>
        <p:nvSpPr>
          <p:cNvPr id="86" name="Textfeld 85">
            <a:extLst>
              <a:ext uri="{FF2B5EF4-FFF2-40B4-BE49-F238E27FC236}">
                <a16:creationId xmlns:a16="http://schemas.microsoft.com/office/drawing/2014/main" id="{6337FDD5-D63C-4902-95EC-6311EC4C4A3B}"/>
              </a:ext>
            </a:extLst>
          </p:cNvPr>
          <p:cNvSpPr txBox="1"/>
          <p:nvPr/>
        </p:nvSpPr>
        <p:spPr>
          <a:xfrm>
            <a:off x="3914442" y="2332759"/>
            <a:ext cx="1464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/>
              <a:t>Expert:innen</a:t>
            </a:r>
            <a:r>
              <a:rPr lang="de-AT" sz="800" dirty="0"/>
              <a:t> Interviews</a:t>
            </a:r>
          </a:p>
        </p:txBody>
      </p:sp>
      <p:pic>
        <p:nvPicPr>
          <p:cNvPr id="88" name="Grafik 87" descr="Theater mit einfarbiger Füllung">
            <a:extLst>
              <a:ext uri="{FF2B5EF4-FFF2-40B4-BE49-F238E27FC236}">
                <a16:creationId xmlns:a16="http://schemas.microsoft.com/office/drawing/2014/main" id="{38F353CD-B800-48A3-AD5E-71433C06248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784935" y="1344306"/>
            <a:ext cx="299882" cy="299882"/>
          </a:xfrm>
          <a:prstGeom prst="rect">
            <a:avLst/>
          </a:prstGeom>
        </p:spPr>
      </p:pic>
      <p:sp>
        <p:nvSpPr>
          <p:cNvPr id="90" name="Textfeld 89">
            <a:extLst>
              <a:ext uri="{FF2B5EF4-FFF2-40B4-BE49-F238E27FC236}">
                <a16:creationId xmlns:a16="http://schemas.microsoft.com/office/drawing/2014/main" id="{AA3FDF8F-59D8-418F-A0F8-3A23499C8449}"/>
              </a:ext>
            </a:extLst>
          </p:cNvPr>
          <p:cNvSpPr txBox="1"/>
          <p:nvPr/>
        </p:nvSpPr>
        <p:spPr>
          <a:xfrm>
            <a:off x="2662464" y="1020951"/>
            <a:ext cx="1103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Berichte im Ausschuss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B8536B78-F2D0-4243-A12A-B20DF32DBE35}"/>
              </a:ext>
            </a:extLst>
          </p:cNvPr>
          <p:cNvSpPr txBox="1"/>
          <p:nvPr/>
        </p:nvSpPr>
        <p:spPr>
          <a:xfrm>
            <a:off x="4419635" y="1007329"/>
            <a:ext cx="910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Feedback Schleifen</a:t>
            </a:r>
          </a:p>
        </p:txBody>
      </p:sp>
      <p:pic>
        <p:nvPicPr>
          <p:cNvPr id="97" name="Grafik 96" descr="Besprechung mit einfarbiger Füllung">
            <a:extLst>
              <a:ext uri="{FF2B5EF4-FFF2-40B4-BE49-F238E27FC236}">
                <a16:creationId xmlns:a16="http://schemas.microsoft.com/office/drawing/2014/main" id="{CBA09307-AEA8-4B37-9328-DC7FB9BE4B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51720" y="2535230"/>
            <a:ext cx="233097" cy="258779"/>
          </a:xfrm>
          <a:prstGeom prst="rect">
            <a:avLst/>
          </a:prstGeom>
        </p:spPr>
      </p:pic>
      <p:pic>
        <p:nvPicPr>
          <p:cNvPr id="7" name="Grafik 6" descr="Tanz mit einfarbiger Füllung">
            <a:extLst>
              <a:ext uri="{FF2B5EF4-FFF2-40B4-BE49-F238E27FC236}">
                <a16:creationId xmlns:a16="http://schemas.microsoft.com/office/drawing/2014/main" id="{03B856D8-BA45-49CD-9DE1-F5CC78C1FEF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321192" y="1933928"/>
            <a:ext cx="270462" cy="270462"/>
          </a:xfrm>
          <a:prstGeom prst="rect">
            <a:avLst/>
          </a:prstGeom>
        </p:spPr>
      </p:pic>
      <p:pic>
        <p:nvPicPr>
          <p:cNvPr id="63" name="Grafik 62" descr="Besprechung mit einfarbiger Füllung">
            <a:extLst>
              <a:ext uri="{FF2B5EF4-FFF2-40B4-BE49-F238E27FC236}">
                <a16:creationId xmlns:a16="http://schemas.microsoft.com/office/drawing/2014/main" id="{536A6109-56C0-4D8D-AC9E-279F9000A7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10940" y="1976559"/>
            <a:ext cx="233097" cy="258779"/>
          </a:xfrm>
          <a:prstGeom prst="rect">
            <a:avLst/>
          </a:prstGeom>
        </p:spPr>
      </p:pic>
      <p:pic>
        <p:nvPicPr>
          <p:cNvPr id="71" name="Grafik 70" descr="Besprechung mit einfarbiger Füllung">
            <a:extLst>
              <a:ext uri="{FF2B5EF4-FFF2-40B4-BE49-F238E27FC236}">
                <a16:creationId xmlns:a16="http://schemas.microsoft.com/office/drawing/2014/main" id="{43A13B19-F4A0-4F70-BD0C-A2EFFDFCE4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95104" y="1982532"/>
            <a:ext cx="233097" cy="258779"/>
          </a:xfrm>
          <a:prstGeom prst="rect">
            <a:avLst/>
          </a:prstGeom>
        </p:spPr>
      </p:pic>
      <p:pic>
        <p:nvPicPr>
          <p:cNvPr id="15" name="Grafik 14" descr="Recherche mit einfarbiger Füllung">
            <a:extLst>
              <a:ext uri="{FF2B5EF4-FFF2-40B4-BE49-F238E27FC236}">
                <a16:creationId xmlns:a16="http://schemas.microsoft.com/office/drawing/2014/main" id="{9B6BD27F-384A-4068-8FF4-4E80D1A5FEA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6155438" y="4373724"/>
            <a:ext cx="364715" cy="364715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2267ACD7-5FF2-4CE2-9437-9AAF86977DB2}"/>
              </a:ext>
            </a:extLst>
          </p:cNvPr>
          <p:cNvSpPr txBox="1"/>
          <p:nvPr/>
        </p:nvSpPr>
        <p:spPr>
          <a:xfrm>
            <a:off x="5557610" y="4367293"/>
            <a:ext cx="65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Fine-tuning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C8BFFE2-0B27-449F-A8BB-5616D32391F1}"/>
              </a:ext>
            </a:extLst>
          </p:cNvPr>
          <p:cNvSpPr txBox="1"/>
          <p:nvPr/>
        </p:nvSpPr>
        <p:spPr>
          <a:xfrm>
            <a:off x="4152868" y="4456716"/>
            <a:ext cx="7944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1. Entwurf</a:t>
            </a:r>
          </a:p>
        </p:txBody>
      </p:sp>
      <p:pic>
        <p:nvPicPr>
          <p:cNvPr id="26" name="Grafik 25" descr="Zahnrad mit einfarbiger Füllung">
            <a:extLst>
              <a:ext uri="{FF2B5EF4-FFF2-40B4-BE49-F238E27FC236}">
                <a16:creationId xmlns:a16="http://schemas.microsoft.com/office/drawing/2014/main" id="{7852F554-0879-4752-9F2B-0E8818111FE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814506" y="4367292"/>
            <a:ext cx="468933" cy="468933"/>
          </a:xfrm>
          <a:prstGeom prst="rect">
            <a:avLst/>
          </a:prstGeom>
        </p:spPr>
      </p:pic>
      <p:sp>
        <p:nvSpPr>
          <p:cNvPr id="74" name="Textfeld 73">
            <a:extLst>
              <a:ext uri="{FF2B5EF4-FFF2-40B4-BE49-F238E27FC236}">
                <a16:creationId xmlns:a16="http://schemas.microsoft.com/office/drawing/2014/main" id="{067FEACE-0F6C-4B2E-9F95-AD4EBDABE11E}"/>
              </a:ext>
            </a:extLst>
          </p:cNvPr>
          <p:cNvSpPr txBox="1"/>
          <p:nvPr/>
        </p:nvSpPr>
        <p:spPr>
          <a:xfrm>
            <a:off x="4984922" y="1692800"/>
            <a:ext cx="910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Feedback Schleifen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9B261E05-FC41-4BF6-9A2D-A2F34E1DFFCC}"/>
              </a:ext>
            </a:extLst>
          </p:cNvPr>
          <p:cNvSpPr txBox="1"/>
          <p:nvPr/>
        </p:nvSpPr>
        <p:spPr>
          <a:xfrm>
            <a:off x="5426494" y="2315361"/>
            <a:ext cx="910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Feedback Schleifen</a:t>
            </a:r>
          </a:p>
        </p:txBody>
      </p:sp>
      <p:pic>
        <p:nvPicPr>
          <p:cNvPr id="80" name="Grafik 79" descr="Chat mit einfarbiger Füllung">
            <a:extLst>
              <a:ext uri="{FF2B5EF4-FFF2-40B4-BE49-F238E27FC236}">
                <a16:creationId xmlns:a16="http://schemas.microsoft.com/office/drawing/2014/main" id="{01044B8C-BB4B-4B74-A765-37BB0881C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09254" y="1815541"/>
            <a:ext cx="346083" cy="408719"/>
          </a:xfrm>
          <a:prstGeom prst="rect">
            <a:avLst/>
          </a:prstGeom>
        </p:spPr>
      </p:pic>
      <p:pic>
        <p:nvPicPr>
          <p:cNvPr id="81" name="Grafik 80" descr="Chat mit einfarbiger Füllung">
            <a:extLst>
              <a:ext uri="{FF2B5EF4-FFF2-40B4-BE49-F238E27FC236}">
                <a16:creationId xmlns:a16="http://schemas.microsoft.com/office/drawing/2014/main" id="{60F66B18-5519-4A78-AE42-744F0E67F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51865" y="2469844"/>
            <a:ext cx="346083" cy="346083"/>
          </a:xfrm>
          <a:prstGeom prst="rect">
            <a:avLst/>
          </a:prstGeom>
        </p:spPr>
      </p:pic>
      <p:pic>
        <p:nvPicPr>
          <p:cNvPr id="87" name="Grafik 86" descr="Theater mit einfarbiger Füllung">
            <a:extLst>
              <a:ext uri="{FF2B5EF4-FFF2-40B4-BE49-F238E27FC236}">
                <a16:creationId xmlns:a16="http://schemas.microsoft.com/office/drawing/2014/main" id="{103E1C29-41FC-4CFB-AD1E-6B2E6232FBF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125655" y="1329935"/>
            <a:ext cx="299882" cy="299882"/>
          </a:xfrm>
          <a:prstGeom prst="rect">
            <a:avLst/>
          </a:prstGeom>
        </p:spPr>
      </p:pic>
      <p:sp>
        <p:nvSpPr>
          <p:cNvPr id="89" name="Textfeld 88">
            <a:extLst>
              <a:ext uri="{FF2B5EF4-FFF2-40B4-BE49-F238E27FC236}">
                <a16:creationId xmlns:a16="http://schemas.microsoft.com/office/drawing/2014/main" id="{FA8BC74E-C002-4FDC-8489-7F540DBE0F8A}"/>
              </a:ext>
            </a:extLst>
          </p:cNvPr>
          <p:cNvSpPr txBox="1"/>
          <p:nvPr/>
        </p:nvSpPr>
        <p:spPr>
          <a:xfrm>
            <a:off x="5895835" y="1024939"/>
            <a:ext cx="1103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Berichte im Ausschuss</a:t>
            </a:r>
          </a:p>
        </p:txBody>
      </p:sp>
    </p:spTree>
    <p:extLst>
      <p:ext uri="{BB962C8B-B14F-4D97-AF65-F5344CB8AC3E}">
        <p14:creationId xmlns:p14="http://schemas.microsoft.com/office/powerpoint/2010/main" val="4222094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854" y="2240363"/>
            <a:ext cx="4828528" cy="469933"/>
          </a:xfrm>
        </p:spPr>
        <p:txBody>
          <a:bodyPr>
            <a:normAutofit fontScale="90000"/>
          </a:bodyPr>
          <a:lstStyle/>
          <a:p>
            <a:r>
              <a:rPr lang="de-AT" dirty="0"/>
              <a:t>Danke für die </a:t>
            </a:r>
            <a:br>
              <a:rPr lang="de-AT" dirty="0"/>
            </a:br>
            <a:r>
              <a:rPr lang="de-AT" dirty="0"/>
              <a:t>Aufmerksamkeit</a:t>
            </a:r>
          </a:p>
        </p:txBody>
      </p:sp>
      <p:pic>
        <p:nvPicPr>
          <p:cNvPr id="5" name="Grafik 4" descr="Feuerwerk mit einfarbiger Füllung">
            <a:extLst>
              <a:ext uri="{FF2B5EF4-FFF2-40B4-BE49-F238E27FC236}">
                <a16:creationId xmlns:a16="http://schemas.microsoft.com/office/drawing/2014/main" id="{A69FC1B9-43A7-4640-A4EF-90711EC0A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47509" y="1717098"/>
            <a:ext cx="1986396" cy="198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0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98794-ECF7-4F1E-AE2C-918755CE1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Ansprechpersonen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357934A-5FFD-4F47-95AB-9102288197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000" y="2070000"/>
            <a:ext cx="4212000" cy="2160000"/>
          </a:xfrm>
        </p:spPr>
        <p:txBody>
          <a:bodyPr>
            <a:normAutofit/>
          </a:bodyPr>
          <a:lstStyle/>
          <a:p>
            <a:pPr>
              <a:tabLst>
                <a:tab pos="36195" algn="l"/>
                <a:tab pos="342900" algn="l"/>
              </a:tabLst>
            </a:pPr>
            <a:r>
              <a:rPr lang="de-DE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Projektleitung</a:t>
            </a:r>
          </a:p>
          <a:p>
            <a:pPr marL="0" indent="0">
              <a:buNone/>
              <a:tabLst>
                <a:tab pos="36195" algn="l"/>
                <a:tab pos="342900" algn="l"/>
              </a:tabLst>
            </a:pPr>
            <a:r>
              <a:rPr lang="de-DE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Isabel Bojanovsky </a:t>
            </a:r>
          </a:p>
          <a:p>
            <a:pPr marL="0" indent="0">
              <a:buNone/>
              <a:tabLst>
                <a:tab pos="36195" algn="l"/>
                <a:tab pos="342900" algn="l"/>
              </a:tabLst>
            </a:pPr>
            <a:r>
              <a:rPr lang="de-DE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Barbara Mair</a:t>
            </a:r>
            <a:endParaRPr lang="de-AT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36195" algn="l"/>
                <a:tab pos="342900" algn="l"/>
              </a:tabLst>
            </a:pPr>
            <a:endParaRPr lang="de-AT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36195" algn="l"/>
                <a:tab pos="342900" algn="l"/>
              </a:tabLst>
            </a:pPr>
            <a:r>
              <a:rPr lang="de-DE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+43 -(0)662 - 8072 3986</a:t>
            </a:r>
            <a:endParaRPr lang="de-AT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36195" algn="l"/>
                <a:tab pos="342900" algn="l"/>
              </a:tabLst>
            </a:pPr>
            <a:r>
              <a:rPr lang="de-AT" sz="18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sozialleitbild2024@stadt-salzburg.at</a:t>
            </a:r>
            <a:endParaRPr lang="de-AT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1C3FE2D-7579-4CF4-9075-2119F2D8F792}"/>
              </a:ext>
            </a:extLst>
          </p:cNvPr>
          <p:cNvSpPr txBox="1">
            <a:spLocks/>
          </p:cNvSpPr>
          <p:nvPr/>
        </p:nvSpPr>
        <p:spPr>
          <a:xfrm>
            <a:off x="5063320" y="2070000"/>
            <a:ext cx="4212000" cy="21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CF072F"/>
              </a:buClr>
              <a:buSzPct val="150000"/>
              <a:buFont typeface="Lucida Grande"/>
              <a:buNone/>
              <a:defRPr sz="18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marL="576000" indent="-216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56000" indent="-1440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0000" indent="-180000" algn="l" defTabSz="457200" rtl="0" eaLnBrk="1" latinLnBrk="0" hangingPunct="1">
              <a:spcBef>
                <a:spcPct val="20000"/>
              </a:spcBef>
              <a:buFont typeface="Symbol" charset="2"/>
              <a:buChar char="-"/>
              <a:defRPr sz="12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116000" indent="-1440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000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6195" algn="l"/>
                <a:tab pos="342900" algn="l"/>
              </a:tabLst>
            </a:pPr>
            <a:r>
              <a:rPr lang="de-DE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Begleitung</a:t>
            </a:r>
          </a:p>
          <a:p>
            <a:pPr>
              <a:tabLst>
                <a:tab pos="36195" algn="l"/>
                <a:tab pos="342900" algn="l"/>
              </a:tabLst>
            </a:pPr>
            <a:r>
              <a:rPr lang="de-AT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Mensch in Bewegung</a:t>
            </a:r>
          </a:p>
          <a:p>
            <a:pPr>
              <a:tabLst>
                <a:tab pos="36195" algn="l"/>
                <a:tab pos="342900" algn="l"/>
              </a:tabLst>
            </a:pPr>
            <a:endParaRPr lang="de-AT" dirty="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tabLst>
                <a:tab pos="36195" algn="l"/>
                <a:tab pos="342900" algn="l"/>
              </a:tabLst>
            </a:pPr>
            <a:r>
              <a:rPr lang="de-DE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Gernot Znidar</a:t>
            </a:r>
          </a:p>
          <a:p>
            <a:pPr>
              <a:tabLst>
                <a:tab pos="36195" algn="l"/>
                <a:tab pos="342900" algn="l"/>
              </a:tabLst>
            </a:pPr>
            <a:r>
              <a:rPr lang="de-DE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Isabella Klien </a:t>
            </a:r>
            <a:br>
              <a:rPr lang="de-DE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de-AT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6195" algn="l"/>
                <a:tab pos="342900" algn="l"/>
              </a:tabLst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289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2 teilige Form des Sozialleitbildes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1849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/>
              <a:t> </a:t>
            </a:r>
          </a:p>
        </p:txBody>
      </p:sp>
      <p:pic>
        <p:nvPicPr>
          <p:cNvPr id="3" name="Grafik 2" descr="Playbook mit einfarbiger Füllung">
            <a:extLst>
              <a:ext uri="{FF2B5EF4-FFF2-40B4-BE49-F238E27FC236}">
                <a16:creationId xmlns:a16="http://schemas.microsoft.com/office/drawing/2014/main" id="{2976BD88-29AD-4C58-8773-22FFD9ED4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7141" y="1849007"/>
            <a:ext cx="1560210" cy="129010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74EBA8D-49D4-44A8-A557-1ADD9D490594}"/>
              </a:ext>
            </a:extLst>
          </p:cNvPr>
          <p:cNvSpPr txBox="1"/>
          <p:nvPr/>
        </p:nvSpPr>
        <p:spPr>
          <a:xfrm>
            <a:off x="2204989" y="1967859"/>
            <a:ext cx="2366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Basis-Teil</a:t>
            </a:r>
          </a:p>
          <a:p>
            <a:r>
              <a:rPr lang="de-AT" dirty="0"/>
              <a:t>mit Grundprinzipien und Werten</a:t>
            </a:r>
          </a:p>
        </p:txBody>
      </p:sp>
      <p:pic>
        <p:nvPicPr>
          <p:cNvPr id="7" name="Grafik 6" descr="Zeitung mit einfarbiger Füllung">
            <a:extLst>
              <a:ext uri="{FF2B5EF4-FFF2-40B4-BE49-F238E27FC236}">
                <a16:creationId xmlns:a16="http://schemas.microsoft.com/office/drawing/2014/main" id="{54496831-AB69-477F-ACB4-B1F37483BB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9275" y="1867700"/>
            <a:ext cx="1271414" cy="1271414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C9322E35-0EEB-409D-9AD0-2BE92858ED80}"/>
              </a:ext>
            </a:extLst>
          </p:cNvPr>
          <p:cNvSpPr txBox="1"/>
          <p:nvPr/>
        </p:nvSpPr>
        <p:spPr>
          <a:xfrm>
            <a:off x="6207089" y="1959432"/>
            <a:ext cx="2366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Agiler Teil</a:t>
            </a:r>
          </a:p>
          <a:p>
            <a:r>
              <a:rPr lang="de-AT" dirty="0"/>
              <a:t>mit mittelfristigen Zielen und Schwerpunkten</a:t>
            </a:r>
          </a:p>
          <a:p>
            <a:r>
              <a:rPr lang="de-AT" dirty="0"/>
              <a:t>(aufbauend)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5AEE61D-99F3-4982-8B01-3DD9B4385C46}"/>
              </a:ext>
            </a:extLst>
          </p:cNvPr>
          <p:cNvSpPr txBox="1"/>
          <p:nvPr/>
        </p:nvSpPr>
        <p:spPr>
          <a:xfrm>
            <a:off x="2150690" y="3521121"/>
            <a:ext cx="2366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Moderne Gestaltung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D212C0F-4504-4B28-A0BD-CDA5971B5E31}"/>
              </a:ext>
            </a:extLst>
          </p:cNvPr>
          <p:cNvCxnSpPr/>
          <p:nvPr/>
        </p:nvCxnSpPr>
        <p:spPr>
          <a:xfrm>
            <a:off x="596726" y="3420717"/>
            <a:ext cx="79498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Grafik 14" descr="Filmklappe mit einfarbiger Füllung">
            <a:extLst>
              <a:ext uri="{FF2B5EF4-FFF2-40B4-BE49-F238E27FC236}">
                <a16:creationId xmlns:a16="http://schemas.microsoft.com/office/drawing/2014/main" id="{7A00B852-8322-4D96-B880-C2051A70F4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19630" y="3866590"/>
            <a:ext cx="403965" cy="403965"/>
          </a:xfrm>
          <a:prstGeom prst="rect">
            <a:avLst/>
          </a:prstGeom>
        </p:spPr>
      </p:pic>
      <p:pic>
        <p:nvPicPr>
          <p:cNvPr id="17" name="Grafik 16" descr="Kamera mit einfarbiger Füllung">
            <a:extLst>
              <a:ext uri="{FF2B5EF4-FFF2-40B4-BE49-F238E27FC236}">
                <a16:creationId xmlns:a16="http://schemas.microsoft.com/office/drawing/2014/main" id="{D7B7A537-678F-42AA-80E5-965EADF7361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16623" y="3557252"/>
            <a:ext cx="400623" cy="400623"/>
          </a:xfrm>
          <a:prstGeom prst="rect">
            <a:avLst/>
          </a:prstGeom>
        </p:spPr>
      </p:pic>
      <p:pic>
        <p:nvPicPr>
          <p:cNvPr id="19" name="Grafik 18" descr="E-Mail mit einfarbiger Füllung">
            <a:extLst>
              <a:ext uri="{FF2B5EF4-FFF2-40B4-BE49-F238E27FC236}">
                <a16:creationId xmlns:a16="http://schemas.microsoft.com/office/drawing/2014/main" id="{CDC39172-AA4C-452F-9C3E-457613C346E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29108" y="3987745"/>
            <a:ext cx="332546" cy="332546"/>
          </a:xfrm>
          <a:prstGeom prst="rect">
            <a:avLst/>
          </a:prstGeom>
        </p:spPr>
      </p:pic>
      <p:pic>
        <p:nvPicPr>
          <p:cNvPr id="21" name="Grafik 20" descr="Geschlossenes Buch mit einfarbiger Füllung">
            <a:extLst>
              <a:ext uri="{FF2B5EF4-FFF2-40B4-BE49-F238E27FC236}">
                <a16:creationId xmlns:a16="http://schemas.microsoft.com/office/drawing/2014/main" id="{9AD16FB8-FD32-4706-BE53-E7B2C7C3331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22255" y="3620981"/>
            <a:ext cx="304424" cy="304424"/>
          </a:xfrm>
          <a:prstGeom prst="rect">
            <a:avLst/>
          </a:prstGeom>
        </p:spPr>
      </p:pic>
      <p:pic>
        <p:nvPicPr>
          <p:cNvPr id="23" name="Grafik 22" descr="Internet mit einfarbiger Füllung">
            <a:extLst>
              <a:ext uri="{FF2B5EF4-FFF2-40B4-BE49-F238E27FC236}">
                <a16:creationId xmlns:a16="http://schemas.microsoft.com/office/drawing/2014/main" id="{654378F4-9E27-48EA-9650-044B91F4EB0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81421" y="3399901"/>
            <a:ext cx="914400" cy="914400"/>
          </a:xfrm>
          <a:prstGeom prst="rect">
            <a:avLst/>
          </a:prstGeom>
        </p:spPr>
      </p:pic>
      <p:pic>
        <p:nvPicPr>
          <p:cNvPr id="25" name="Grafik 24" descr="Geöffnetes Buch mit einfarbiger Füllung">
            <a:extLst>
              <a:ext uri="{FF2B5EF4-FFF2-40B4-BE49-F238E27FC236}">
                <a16:creationId xmlns:a16="http://schemas.microsoft.com/office/drawing/2014/main" id="{2B008019-5770-4834-8D8D-D1072E1797F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243038" y="3913968"/>
            <a:ext cx="396288" cy="39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8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4108B97-0B45-446F-B3B4-4D0258D6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Zeitplan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BAC8332-4086-4E4A-8C6A-5C93948B77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70662"/>
            <a:ext cx="8423275" cy="1849438"/>
          </a:xfrm>
        </p:spPr>
        <p:txBody>
          <a:bodyPr>
            <a:normAutofit/>
          </a:bodyPr>
          <a:lstStyle/>
          <a:p>
            <a:pPr marL="360000" lvl="1" indent="0">
              <a:buNone/>
            </a:pPr>
            <a:r>
              <a:rPr lang="de-AT" dirty="0"/>
              <a:t>Start intern: November 2022</a:t>
            </a:r>
          </a:p>
          <a:p>
            <a:pPr marL="360000" lvl="1" indent="0">
              <a:buNone/>
            </a:pPr>
            <a:r>
              <a:rPr lang="de-AT" dirty="0"/>
              <a:t>Vorarbeiten: Frühling 2023</a:t>
            </a:r>
          </a:p>
          <a:p>
            <a:pPr marL="360000" lvl="1" indent="0">
              <a:buNone/>
            </a:pPr>
            <a:endParaRPr lang="de-AT" dirty="0"/>
          </a:p>
          <a:p>
            <a:pPr marL="360000" lvl="1" indent="0">
              <a:buNone/>
            </a:pPr>
            <a:r>
              <a:rPr lang="de-AT" dirty="0"/>
              <a:t>Partizipation: Herbst- Winter 2023</a:t>
            </a:r>
          </a:p>
          <a:p>
            <a:pPr marL="360000" lvl="1" indent="0">
              <a:buNone/>
            </a:pPr>
            <a:r>
              <a:rPr lang="de-AT" b="1" dirty="0"/>
              <a:t>Filtern, Sortieren, Ordnen: Frühling 2024</a:t>
            </a:r>
          </a:p>
          <a:p>
            <a:pPr marL="360000" lvl="1" indent="0">
              <a:buNone/>
            </a:pPr>
            <a:r>
              <a:rPr lang="de-AT" dirty="0"/>
              <a:t>Fertigstellung: Juni 2024</a:t>
            </a:r>
          </a:p>
          <a:p>
            <a:pPr marL="360000" lvl="1" indent="0">
              <a:buNone/>
            </a:pPr>
            <a:endParaRPr lang="de-AT" dirty="0"/>
          </a:p>
          <a:p>
            <a:pPr marL="360000" lvl="1" indent="0">
              <a:buNone/>
            </a:pP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330740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Ebenen der Beteiligung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1849438"/>
          </a:xfrm>
        </p:spPr>
        <p:txBody>
          <a:bodyPr>
            <a:normAutofit/>
          </a:bodyPr>
          <a:lstStyle/>
          <a:p>
            <a:r>
              <a:rPr lang="de-AT" dirty="0"/>
              <a:t> Menschen in Salzburg</a:t>
            </a:r>
          </a:p>
          <a:p>
            <a:r>
              <a:rPr lang="de-AT" dirty="0"/>
              <a:t> Politik</a:t>
            </a:r>
          </a:p>
          <a:p>
            <a:r>
              <a:rPr lang="de-AT" dirty="0"/>
              <a:t> Institutionen der Soziallandschaft</a:t>
            </a:r>
          </a:p>
          <a:p>
            <a:r>
              <a:rPr lang="de-AT" dirty="0"/>
              <a:t> Verwaltung</a:t>
            </a:r>
          </a:p>
        </p:txBody>
      </p:sp>
    </p:spTree>
    <p:extLst>
      <p:ext uri="{BB962C8B-B14F-4D97-AF65-F5344CB8AC3E}">
        <p14:creationId xmlns:p14="http://schemas.microsoft.com/office/powerpoint/2010/main" val="76763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C2A06A2-0EC2-49DE-8A31-1E8A58ED46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0515" y="302231"/>
            <a:ext cx="7886700" cy="757237"/>
          </a:xfrm>
        </p:spPr>
        <p:txBody>
          <a:bodyPr/>
          <a:lstStyle/>
          <a:p>
            <a:r>
              <a:rPr lang="de-AT" dirty="0"/>
              <a:t>Beteiligung Sozialleitbild - 1</a:t>
            </a:r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A067D4B2-89F8-4680-9963-06478E441B9D}"/>
              </a:ext>
            </a:extLst>
          </p:cNvPr>
          <p:cNvSpPr/>
          <p:nvPr/>
        </p:nvSpPr>
        <p:spPr>
          <a:xfrm>
            <a:off x="2353681" y="2956021"/>
            <a:ext cx="6116184" cy="173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35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40046CC-99F2-4995-8E3E-FF735F25FE14}"/>
              </a:ext>
            </a:extLst>
          </p:cNvPr>
          <p:cNvSpPr txBox="1"/>
          <p:nvPr/>
        </p:nvSpPr>
        <p:spPr>
          <a:xfrm>
            <a:off x="8010962" y="3165195"/>
            <a:ext cx="62048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Juni </a:t>
            </a:r>
          </a:p>
          <a:p>
            <a:r>
              <a:rPr lang="de-AT" sz="800" dirty="0"/>
              <a:t>2024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122372B-61C8-40A1-A6CC-79E947AFABFD}"/>
              </a:ext>
            </a:extLst>
          </p:cNvPr>
          <p:cNvSpPr txBox="1"/>
          <p:nvPr/>
        </p:nvSpPr>
        <p:spPr>
          <a:xfrm>
            <a:off x="2236931" y="3134601"/>
            <a:ext cx="620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Herbst 2023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48FF7AA-2951-490B-9379-745725755B64}"/>
              </a:ext>
            </a:extLst>
          </p:cNvPr>
          <p:cNvSpPr txBox="1"/>
          <p:nvPr/>
        </p:nvSpPr>
        <p:spPr>
          <a:xfrm>
            <a:off x="4674679" y="3144058"/>
            <a:ext cx="620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Winter 2023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12E121F-D090-415D-B2E2-011685D66776}"/>
              </a:ext>
            </a:extLst>
          </p:cNvPr>
          <p:cNvSpPr txBox="1"/>
          <p:nvPr/>
        </p:nvSpPr>
        <p:spPr>
          <a:xfrm>
            <a:off x="6742838" y="3202371"/>
            <a:ext cx="620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Frühling 2024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6BA1BD16-159D-4D7B-82CB-BC2FA061B612}"/>
              </a:ext>
            </a:extLst>
          </p:cNvPr>
          <p:cNvCxnSpPr/>
          <p:nvPr/>
        </p:nvCxnSpPr>
        <p:spPr>
          <a:xfrm flipV="1">
            <a:off x="2377440" y="1645920"/>
            <a:ext cx="5966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1749497-4443-4085-BBDD-F7994293A4F9}"/>
              </a:ext>
            </a:extLst>
          </p:cNvPr>
          <p:cNvCxnSpPr/>
          <p:nvPr/>
        </p:nvCxnSpPr>
        <p:spPr>
          <a:xfrm flipV="1">
            <a:off x="2377440" y="2259875"/>
            <a:ext cx="5966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B1A3600-EC09-4E4B-AA54-3DB21444084D}"/>
              </a:ext>
            </a:extLst>
          </p:cNvPr>
          <p:cNvCxnSpPr>
            <a:cxnSpLocks/>
          </p:cNvCxnSpPr>
          <p:nvPr/>
        </p:nvCxnSpPr>
        <p:spPr>
          <a:xfrm flipV="1">
            <a:off x="2362553" y="4216922"/>
            <a:ext cx="58652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B2289A0F-0459-4BF3-8B27-BE6F2AEEAE25}"/>
              </a:ext>
            </a:extLst>
          </p:cNvPr>
          <p:cNvSpPr/>
          <p:nvPr/>
        </p:nvSpPr>
        <p:spPr>
          <a:xfrm>
            <a:off x="745199" y="1195252"/>
            <a:ext cx="1451911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Interaktive Einbindung Politik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B47287A-4CF8-4083-B1CB-CC262B846CF2}"/>
              </a:ext>
            </a:extLst>
          </p:cNvPr>
          <p:cNvSpPr/>
          <p:nvPr/>
        </p:nvSpPr>
        <p:spPr>
          <a:xfrm>
            <a:off x="745199" y="1783080"/>
            <a:ext cx="145589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Interaktive Einbindung Bevölkerung</a:t>
            </a: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94FE0220-7251-414C-B432-0EF91DD880DE}"/>
              </a:ext>
            </a:extLst>
          </p:cNvPr>
          <p:cNvSpPr/>
          <p:nvPr/>
        </p:nvSpPr>
        <p:spPr>
          <a:xfrm>
            <a:off x="736979" y="2406915"/>
            <a:ext cx="146411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Sozialinstitutionen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468B0AF1-B11E-499E-8F35-B91A2F36E275}"/>
              </a:ext>
            </a:extLst>
          </p:cNvPr>
          <p:cNvSpPr/>
          <p:nvPr/>
        </p:nvSpPr>
        <p:spPr>
          <a:xfrm>
            <a:off x="750098" y="3667098"/>
            <a:ext cx="1464113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 dirty="0"/>
              <a:t>Laufende Kommunikation</a:t>
            </a:r>
            <a:endParaRPr lang="de-AT" sz="1200" dirty="0"/>
          </a:p>
        </p:txBody>
      </p:sp>
      <p:pic>
        <p:nvPicPr>
          <p:cNvPr id="24" name="Grafik 23" descr="Chat mit einfarbiger Füllung">
            <a:extLst>
              <a:ext uri="{FF2B5EF4-FFF2-40B4-BE49-F238E27FC236}">
                <a16:creationId xmlns:a16="http://schemas.microsoft.com/office/drawing/2014/main" id="{51F73212-885F-4257-8DED-438887BEE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1944" y="1378214"/>
            <a:ext cx="346083" cy="346083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C00C73E3-F453-43B7-BE9D-DE1DCAD72268}"/>
              </a:ext>
            </a:extLst>
          </p:cNvPr>
          <p:cNvSpPr txBox="1"/>
          <p:nvPr/>
        </p:nvSpPr>
        <p:spPr>
          <a:xfrm>
            <a:off x="2353681" y="1067116"/>
            <a:ext cx="1007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Auftakt „Soziale Stadt“</a:t>
            </a:r>
          </a:p>
        </p:txBody>
      </p:sp>
      <p:pic>
        <p:nvPicPr>
          <p:cNvPr id="27" name="Grafik 26" descr="Puzzleteile mit einfarbiger Füllung">
            <a:extLst>
              <a:ext uri="{FF2B5EF4-FFF2-40B4-BE49-F238E27FC236}">
                <a16:creationId xmlns:a16="http://schemas.microsoft.com/office/drawing/2014/main" id="{A5471EED-3217-44ED-83A9-F01B4E3B92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42404" y="182248"/>
            <a:ext cx="895028" cy="895028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393E219F-800A-4C12-9A5B-5049A4DBA6A4}"/>
              </a:ext>
            </a:extLst>
          </p:cNvPr>
          <p:cNvSpPr txBox="1"/>
          <p:nvPr/>
        </p:nvSpPr>
        <p:spPr>
          <a:xfrm>
            <a:off x="3393078" y="1066778"/>
            <a:ext cx="11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Zukunftsworkshop</a:t>
            </a:r>
          </a:p>
          <a:p>
            <a:r>
              <a:rPr lang="de-AT" sz="800" dirty="0"/>
              <a:t>„Soziale Stadt“</a:t>
            </a:r>
          </a:p>
        </p:txBody>
      </p:sp>
      <p:pic>
        <p:nvPicPr>
          <p:cNvPr id="38" name="Grafik 37" descr="Gruppe von Personen mit einfarbiger Füllung">
            <a:extLst>
              <a:ext uri="{FF2B5EF4-FFF2-40B4-BE49-F238E27FC236}">
                <a16:creationId xmlns:a16="http://schemas.microsoft.com/office/drawing/2014/main" id="{499C2332-C910-4E7B-91F0-900F78CFB5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58837" y="1802675"/>
            <a:ext cx="453935" cy="453935"/>
          </a:xfrm>
          <a:prstGeom prst="rect">
            <a:avLst/>
          </a:prstGeom>
        </p:spPr>
      </p:pic>
      <p:pic>
        <p:nvPicPr>
          <p:cNvPr id="39" name="Grafik 38" descr="Gruppe von Personen mit einfarbiger Füllung">
            <a:extLst>
              <a:ext uri="{FF2B5EF4-FFF2-40B4-BE49-F238E27FC236}">
                <a16:creationId xmlns:a16="http://schemas.microsoft.com/office/drawing/2014/main" id="{E63F78F9-0ED4-4B28-A795-563AE3B74C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97013" y="2366010"/>
            <a:ext cx="453935" cy="453935"/>
          </a:xfrm>
          <a:prstGeom prst="rect">
            <a:avLst/>
          </a:prstGeom>
        </p:spPr>
      </p:pic>
      <p:pic>
        <p:nvPicPr>
          <p:cNvPr id="41" name="Grafik 40" descr="Besprechung mit einfarbiger Füllung">
            <a:extLst>
              <a:ext uri="{FF2B5EF4-FFF2-40B4-BE49-F238E27FC236}">
                <a16:creationId xmlns:a16="http://schemas.microsoft.com/office/drawing/2014/main" id="{F6496FEC-75D9-4DEF-9DAF-9EBFEED6AE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55452" y="2002328"/>
            <a:ext cx="233097" cy="258779"/>
          </a:xfrm>
          <a:prstGeom prst="rect">
            <a:avLst/>
          </a:prstGeom>
        </p:spPr>
      </p:pic>
      <p:pic>
        <p:nvPicPr>
          <p:cNvPr id="45" name="Grafik 44" descr="Kundenbewertung mit einfarbiger Füllung">
            <a:extLst>
              <a:ext uri="{FF2B5EF4-FFF2-40B4-BE49-F238E27FC236}">
                <a16:creationId xmlns:a16="http://schemas.microsoft.com/office/drawing/2014/main" id="{C3DD4E5E-4192-463C-9CE1-4BF596BF1E8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42509" y="1394672"/>
            <a:ext cx="254305" cy="254305"/>
          </a:xfrm>
          <a:prstGeom prst="rect">
            <a:avLst/>
          </a:prstGeom>
        </p:spPr>
      </p:pic>
      <p:pic>
        <p:nvPicPr>
          <p:cNvPr id="47" name="Grafik 46" descr="E-Mail mit einfarbiger Füllung">
            <a:extLst>
              <a:ext uri="{FF2B5EF4-FFF2-40B4-BE49-F238E27FC236}">
                <a16:creationId xmlns:a16="http://schemas.microsoft.com/office/drawing/2014/main" id="{05B9C302-0B72-40FF-9388-330B762542B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63494" y="3725065"/>
            <a:ext cx="375474" cy="375474"/>
          </a:xfrm>
          <a:prstGeom prst="rect">
            <a:avLst/>
          </a:prstGeom>
        </p:spPr>
      </p:pic>
      <p:pic>
        <p:nvPicPr>
          <p:cNvPr id="49" name="Grafik 48" descr="Prüfliste mit einfarbiger Füllung">
            <a:extLst>
              <a:ext uri="{FF2B5EF4-FFF2-40B4-BE49-F238E27FC236}">
                <a16:creationId xmlns:a16="http://schemas.microsoft.com/office/drawing/2014/main" id="{A28EA523-CEA8-4967-ABB7-464593E272B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883669" y="4338349"/>
            <a:ext cx="445858" cy="445858"/>
          </a:xfrm>
          <a:prstGeom prst="rect">
            <a:avLst/>
          </a:prstGeom>
        </p:spPr>
      </p:pic>
      <p:pic>
        <p:nvPicPr>
          <p:cNvPr id="51" name="Grafik 50" descr="Umschlag mit einfarbiger Füllung">
            <a:extLst>
              <a:ext uri="{FF2B5EF4-FFF2-40B4-BE49-F238E27FC236}">
                <a16:creationId xmlns:a16="http://schemas.microsoft.com/office/drawing/2014/main" id="{B1ACE48C-E026-45B9-8B34-6B7EB10DEF0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39535" y="3681243"/>
            <a:ext cx="445858" cy="445858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F0326579-05EF-41E9-90B7-DFAF4D50E71B}"/>
              </a:ext>
            </a:extLst>
          </p:cNvPr>
          <p:cNvSpPr txBox="1"/>
          <p:nvPr/>
        </p:nvSpPr>
        <p:spPr>
          <a:xfrm>
            <a:off x="6591342" y="3591534"/>
            <a:ext cx="839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Newsletter Stadt und Team Vielfalt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CDF0A812-4B8A-4CB0-A76A-796AED559A94}"/>
              </a:ext>
            </a:extLst>
          </p:cNvPr>
          <p:cNvSpPr txBox="1"/>
          <p:nvPr/>
        </p:nvSpPr>
        <p:spPr>
          <a:xfrm>
            <a:off x="3964576" y="3788599"/>
            <a:ext cx="839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Plakate, Flyer, etc.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A9176CF-8BE8-47BA-80F4-D724C38FC11D}"/>
              </a:ext>
            </a:extLst>
          </p:cNvPr>
          <p:cNvSpPr txBox="1"/>
          <p:nvPr/>
        </p:nvSpPr>
        <p:spPr>
          <a:xfrm>
            <a:off x="2828027" y="3785157"/>
            <a:ext cx="8392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Einladungen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4C6DF83-7A31-40C4-8E27-FDFEF4030710}"/>
              </a:ext>
            </a:extLst>
          </p:cNvPr>
          <p:cNvSpPr txBox="1"/>
          <p:nvPr/>
        </p:nvSpPr>
        <p:spPr>
          <a:xfrm>
            <a:off x="3022980" y="1761975"/>
            <a:ext cx="891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Gruppen-veranstaltung</a:t>
            </a:r>
            <a:endParaRPr lang="de-AT" sz="900" dirty="0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314FE2A-3A32-404C-BD4F-8EA91AF04D4D}"/>
              </a:ext>
            </a:extLst>
          </p:cNvPr>
          <p:cNvSpPr txBox="1"/>
          <p:nvPr/>
        </p:nvSpPr>
        <p:spPr>
          <a:xfrm>
            <a:off x="4400550" y="1768322"/>
            <a:ext cx="10039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Fokusgruppen</a:t>
            </a:r>
            <a:endParaRPr lang="de-AT" sz="900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0D3BA466-EDE1-4D87-80B9-1E92A7C064F5}"/>
              </a:ext>
            </a:extLst>
          </p:cNvPr>
          <p:cNvSpPr txBox="1"/>
          <p:nvPr/>
        </p:nvSpPr>
        <p:spPr>
          <a:xfrm>
            <a:off x="4706710" y="2406078"/>
            <a:ext cx="899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Gruppen-veranstaltung</a:t>
            </a:r>
            <a:endParaRPr lang="de-AT" sz="900" dirty="0"/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CDDCABE6-4C2C-4807-94A0-212BB3BC0C44}"/>
              </a:ext>
            </a:extLst>
          </p:cNvPr>
          <p:cNvSpPr/>
          <p:nvPr/>
        </p:nvSpPr>
        <p:spPr>
          <a:xfrm>
            <a:off x="734550" y="4349729"/>
            <a:ext cx="1462560" cy="502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050"/>
              <a:t>Projekt-koordination</a:t>
            </a:r>
            <a:endParaRPr lang="de-AT" sz="1200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F5F9BA62-19B4-4D53-B097-2A1179A6C9D7}"/>
              </a:ext>
            </a:extLst>
          </p:cNvPr>
          <p:cNvSpPr txBox="1"/>
          <p:nvPr/>
        </p:nvSpPr>
        <p:spPr>
          <a:xfrm>
            <a:off x="2278041" y="4421259"/>
            <a:ext cx="1090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Durchführen der Veranstaltungen</a:t>
            </a:r>
          </a:p>
        </p:txBody>
      </p:sp>
      <p:pic>
        <p:nvPicPr>
          <p:cNvPr id="65" name="Grafik 64" descr="Stern mit einfarbiger Füllung">
            <a:extLst>
              <a:ext uri="{FF2B5EF4-FFF2-40B4-BE49-F238E27FC236}">
                <a16:creationId xmlns:a16="http://schemas.microsoft.com/office/drawing/2014/main" id="{D255ABF6-E964-41EC-AC70-CAA015F9568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422632" y="4484599"/>
            <a:ext cx="206473" cy="206473"/>
          </a:xfrm>
          <a:prstGeom prst="rect">
            <a:avLst/>
          </a:prstGeom>
        </p:spPr>
      </p:pic>
      <p:pic>
        <p:nvPicPr>
          <p:cNvPr id="66" name="Grafik 65" descr="Stern mit einfarbiger Füllung">
            <a:extLst>
              <a:ext uri="{FF2B5EF4-FFF2-40B4-BE49-F238E27FC236}">
                <a16:creationId xmlns:a16="http://schemas.microsoft.com/office/drawing/2014/main" id="{DE5E510A-06FE-4145-A94F-7F02DAACB29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232571" y="4497952"/>
            <a:ext cx="206473" cy="206473"/>
          </a:xfrm>
          <a:prstGeom prst="rect">
            <a:avLst/>
          </a:prstGeom>
        </p:spPr>
      </p:pic>
      <p:pic>
        <p:nvPicPr>
          <p:cNvPr id="67" name="Grafik 66" descr="Stern mit einfarbiger Füllung">
            <a:extLst>
              <a:ext uri="{FF2B5EF4-FFF2-40B4-BE49-F238E27FC236}">
                <a16:creationId xmlns:a16="http://schemas.microsoft.com/office/drawing/2014/main" id="{21C23892-418B-484D-BA86-7732398F6F7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635928" y="4498011"/>
            <a:ext cx="222887" cy="222887"/>
          </a:xfrm>
          <a:prstGeom prst="rect">
            <a:avLst/>
          </a:prstGeom>
        </p:spPr>
      </p:pic>
      <p:pic>
        <p:nvPicPr>
          <p:cNvPr id="68" name="Grafik 67" descr="Stern mit einfarbiger Füllung">
            <a:extLst>
              <a:ext uri="{FF2B5EF4-FFF2-40B4-BE49-F238E27FC236}">
                <a16:creationId xmlns:a16="http://schemas.microsoft.com/office/drawing/2014/main" id="{830E163C-9B9A-41FA-B248-1DF7372B15E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123810" y="4506217"/>
            <a:ext cx="206473" cy="206473"/>
          </a:xfrm>
          <a:prstGeom prst="rect">
            <a:avLst/>
          </a:prstGeom>
        </p:spPr>
      </p:pic>
      <p:pic>
        <p:nvPicPr>
          <p:cNvPr id="69" name="Grafik 68" descr="Stern mit einfarbiger Füllung">
            <a:extLst>
              <a:ext uri="{FF2B5EF4-FFF2-40B4-BE49-F238E27FC236}">
                <a16:creationId xmlns:a16="http://schemas.microsoft.com/office/drawing/2014/main" id="{9FEFF1C6-CF06-4BA6-83A7-3414CE8728E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526799" y="4505431"/>
            <a:ext cx="206473" cy="206473"/>
          </a:xfrm>
          <a:prstGeom prst="rect">
            <a:avLst/>
          </a:prstGeom>
        </p:spPr>
      </p:pic>
      <p:pic>
        <p:nvPicPr>
          <p:cNvPr id="70" name="Grafik 69" descr="Stern mit einfarbiger Füllung">
            <a:extLst>
              <a:ext uri="{FF2B5EF4-FFF2-40B4-BE49-F238E27FC236}">
                <a16:creationId xmlns:a16="http://schemas.microsoft.com/office/drawing/2014/main" id="{D2FA4187-ACE6-43FD-A3FB-81AA592B6C4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800680" y="4483813"/>
            <a:ext cx="206473" cy="206473"/>
          </a:xfrm>
          <a:prstGeom prst="rect">
            <a:avLst/>
          </a:prstGeom>
        </p:spPr>
      </p:pic>
      <p:pic>
        <p:nvPicPr>
          <p:cNvPr id="72" name="Grafik 71" descr="Dokument mit einfarbiger Füllung">
            <a:extLst>
              <a:ext uri="{FF2B5EF4-FFF2-40B4-BE49-F238E27FC236}">
                <a16:creationId xmlns:a16="http://schemas.microsoft.com/office/drawing/2014/main" id="{53F2DEAA-11D5-4CD6-B313-68519FDB41C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518363" y="3666241"/>
            <a:ext cx="480948" cy="480948"/>
          </a:xfrm>
          <a:prstGeom prst="rect">
            <a:avLst/>
          </a:prstGeom>
        </p:spPr>
      </p:pic>
      <p:sp>
        <p:nvSpPr>
          <p:cNvPr id="73" name="Textfeld 72">
            <a:extLst>
              <a:ext uri="{FF2B5EF4-FFF2-40B4-BE49-F238E27FC236}">
                <a16:creationId xmlns:a16="http://schemas.microsoft.com/office/drawing/2014/main" id="{6978F669-24B0-4A21-B238-2C369C12CEAD}"/>
              </a:ext>
            </a:extLst>
          </p:cNvPr>
          <p:cNvSpPr txBox="1"/>
          <p:nvPr/>
        </p:nvSpPr>
        <p:spPr>
          <a:xfrm flipH="1">
            <a:off x="6251231" y="4298148"/>
            <a:ext cx="1090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/>
              <a:t>Zusammenführenordnen</a:t>
            </a:r>
            <a:r>
              <a:rPr lang="de-AT" sz="800" dirty="0"/>
              <a:t>, sortieren der Ergebnisse</a:t>
            </a:r>
          </a:p>
        </p:txBody>
      </p:sp>
      <p:pic>
        <p:nvPicPr>
          <p:cNvPr id="75" name="Grafik 74" descr="Computer mit einfarbiger Füllung">
            <a:extLst>
              <a:ext uri="{FF2B5EF4-FFF2-40B4-BE49-F238E27FC236}">
                <a16:creationId xmlns:a16="http://schemas.microsoft.com/office/drawing/2014/main" id="{95FD6B6F-DE7D-431F-BCFA-C8DABF5D51A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751214" y="3647008"/>
            <a:ext cx="512759" cy="512759"/>
          </a:xfrm>
          <a:prstGeom prst="rect">
            <a:avLst/>
          </a:prstGeom>
        </p:spPr>
      </p:pic>
      <p:sp>
        <p:nvSpPr>
          <p:cNvPr id="76" name="Textfeld 75">
            <a:extLst>
              <a:ext uri="{FF2B5EF4-FFF2-40B4-BE49-F238E27FC236}">
                <a16:creationId xmlns:a16="http://schemas.microsoft.com/office/drawing/2014/main" id="{403E96AF-B6DF-4B1F-8984-663E135D5A1E}"/>
              </a:ext>
            </a:extLst>
          </p:cNvPr>
          <p:cNvSpPr txBox="1"/>
          <p:nvPr/>
        </p:nvSpPr>
        <p:spPr>
          <a:xfrm>
            <a:off x="5314806" y="3778764"/>
            <a:ext cx="560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Online Kanäle</a:t>
            </a:r>
          </a:p>
        </p:txBody>
      </p:sp>
      <p:pic>
        <p:nvPicPr>
          <p:cNvPr id="78" name="Grafik 77" descr="Atom mit einfarbiger Füllung">
            <a:extLst>
              <a:ext uri="{FF2B5EF4-FFF2-40B4-BE49-F238E27FC236}">
                <a16:creationId xmlns:a16="http://schemas.microsoft.com/office/drawing/2014/main" id="{4773E78B-6500-4045-A47E-BC72BD071E6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447606" y="4263816"/>
            <a:ext cx="589500" cy="589500"/>
          </a:xfrm>
          <a:prstGeom prst="rect">
            <a:avLst/>
          </a:prstGeom>
        </p:spPr>
      </p:pic>
      <p:sp>
        <p:nvSpPr>
          <p:cNvPr id="79" name="Textfeld 78">
            <a:extLst>
              <a:ext uri="{FF2B5EF4-FFF2-40B4-BE49-F238E27FC236}">
                <a16:creationId xmlns:a16="http://schemas.microsoft.com/office/drawing/2014/main" id="{7754A9CE-A9D7-4D2B-AA5C-386D86679179}"/>
              </a:ext>
            </a:extLst>
          </p:cNvPr>
          <p:cNvSpPr txBox="1"/>
          <p:nvPr/>
        </p:nvSpPr>
        <p:spPr>
          <a:xfrm>
            <a:off x="7996314" y="4299323"/>
            <a:ext cx="119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Fertigstellung Sozialleitbild</a:t>
            </a:r>
          </a:p>
        </p:txBody>
      </p:sp>
      <p:pic>
        <p:nvPicPr>
          <p:cNvPr id="82" name="Grafik 81" descr="Person mit Idee mit einfarbiger Füllung">
            <a:extLst>
              <a:ext uri="{FF2B5EF4-FFF2-40B4-BE49-F238E27FC236}">
                <a16:creationId xmlns:a16="http://schemas.microsoft.com/office/drawing/2014/main" id="{A9C641EF-4999-4B2B-A2C9-545D936FB6B5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175613" y="2573211"/>
            <a:ext cx="247835" cy="237619"/>
          </a:xfrm>
          <a:prstGeom prst="rect">
            <a:avLst/>
          </a:prstGeom>
        </p:spPr>
      </p:pic>
      <p:pic>
        <p:nvPicPr>
          <p:cNvPr id="83" name="Grafik 82" descr="Person mit Idee mit einfarbiger Füllung">
            <a:extLst>
              <a:ext uri="{FF2B5EF4-FFF2-40B4-BE49-F238E27FC236}">
                <a16:creationId xmlns:a16="http://schemas.microsoft.com/office/drawing/2014/main" id="{A3BF832D-7478-4A7B-AC49-715939B54CD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614095" y="2569263"/>
            <a:ext cx="247835" cy="237619"/>
          </a:xfrm>
          <a:prstGeom prst="rect">
            <a:avLst/>
          </a:prstGeom>
        </p:spPr>
      </p:pic>
      <p:pic>
        <p:nvPicPr>
          <p:cNvPr id="84" name="Grafik 83" descr="Person mit Idee mit einfarbiger Füllung">
            <a:extLst>
              <a:ext uri="{FF2B5EF4-FFF2-40B4-BE49-F238E27FC236}">
                <a16:creationId xmlns:a16="http://schemas.microsoft.com/office/drawing/2014/main" id="{A8EEF26B-C935-4AC5-8571-8233CD72529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083137" y="2569262"/>
            <a:ext cx="247835" cy="237619"/>
          </a:xfrm>
          <a:prstGeom prst="rect">
            <a:avLst/>
          </a:prstGeom>
        </p:spPr>
      </p:pic>
      <p:pic>
        <p:nvPicPr>
          <p:cNvPr id="85" name="Grafik 84" descr="Person mit Idee mit einfarbiger Füllung">
            <a:extLst>
              <a:ext uri="{FF2B5EF4-FFF2-40B4-BE49-F238E27FC236}">
                <a16:creationId xmlns:a16="http://schemas.microsoft.com/office/drawing/2014/main" id="{2282093F-228D-4C6B-B6E0-114C500D0697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6341032" y="2517400"/>
            <a:ext cx="247835" cy="237619"/>
          </a:xfrm>
          <a:prstGeom prst="rect">
            <a:avLst/>
          </a:prstGeom>
        </p:spPr>
      </p:pic>
      <p:sp>
        <p:nvSpPr>
          <p:cNvPr id="86" name="Textfeld 85">
            <a:extLst>
              <a:ext uri="{FF2B5EF4-FFF2-40B4-BE49-F238E27FC236}">
                <a16:creationId xmlns:a16="http://schemas.microsoft.com/office/drawing/2014/main" id="{6337FDD5-D63C-4902-95EC-6311EC4C4A3B}"/>
              </a:ext>
            </a:extLst>
          </p:cNvPr>
          <p:cNvSpPr txBox="1"/>
          <p:nvPr/>
        </p:nvSpPr>
        <p:spPr>
          <a:xfrm>
            <a:off x="3054684" y="2367020"/>
            <a:ext cx="1464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/>
              <a:t>Expert:innen</a:t>
            </a:r>
            <a:r>
              <a:rPr lang="de-AT" sz="800" dirty="0"/>
              <a:t> Interviews</a:t>
            </a:r>
          </a:p>
        </p:txBody>
      </p:sp>
      <p:pic>
        <p:nvPicPr>
          <p:cNvPr id="88" name="Grafik 87" descr="Theater mit einfarbiger Füllung">
            <a:extLst>
              <a:ext uri="{FF2B5EF4-FFF2-40B4-BE49-F238E27FC236}">
                <a16:creationId xmlns:a16="http://schemas.microsoft.com/office/drawing/2014/main" id="{38F353CD-B800-48A3-AD5E-71433C06248E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219345" y="1346038"/>
            <a:ext cx="299882" cy="299882"/>
          </a:xfrm>
          <a:prstGeom prst="rect">
            <a:avLst/>
          </a:prstGeom>
        </p:spPr>
      </p:pic>
      <p:sp>
        <p:nvSpPr>
          <p:cNvPr id="90" name="Textfeld 89">
            <a:extLst>
              <a:ext uri="{FF2B5EF4-FFF2-40B4-BE49-F238E27FC236}">
                <a16:creationId xmlns:a16="http://schemas.microsoft.com/office/drawing/2014/main" id="{AA3FDF8F-59D8-418F-A0F8-3A23499C8449}"/>
              </a:ext>
            </a:extLst>
          </p:cNvPr>
          <p:cNvSpPr txBox="1"/>
          <p:nvPr/>
        </p:nvSpPr>
        <p:spPr>
          <a:xfrm>
            <a:off x="6089376" y="1021031"/>
            <a:ext cx="1103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Berichte im Ausschuss</a:t>
            </a:r>
          </a:p>
        </p:txBody>
      </p:sp>
      <p:pic>
        <p:nvPicPr>
          <p:cNvPr id="92" name="Grafik 91" descr="Untertitel mit einfarbiger Füllung">
            <a:extLst>
              <a:ext uri="{FF2B5EF4-FFF2-40B4-BE49-F238E27FC236}">
                <a16:creationId xmlns:a16="http://schemas.microsoft.com/office/drawing/2014/main" id="{26CD48EA-1497-4A4E-A9FB-46B918A59144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5109674" y="1358523"/>
            <a:ext cx="310258" cy="310258"/>
          </a:xfrm>
          <a:prstGeom prst="rect">
            <a:avLst/>
          </a:prstGeom>
        </p:spPr>
      </p:pic>
      <p:sp>
        <p:nvSpPr>
          <p:cNvPr id="93" name="Textfeld 92">
            <a:extLst>
              <a:ext uri="{FF2B5EF4-FFF2-40B4-BE49-F238E27FC236}">
                <a16:creationId xmlns:a16="http://schemas.microsoft.com/office/drawing/2014/main" id="{B8536B78-F2D0-4243-A12A-B20DF32DBE35}"/>
              </a:ext>
            </a:extLst>
          </p:cNvPr>
          <p:cNvSpPr txBox="1"/>
          <p:nvPr/>
        </p:nvSpPr>
        <p:spPr>
          <a:xfrm>
            <a:off x="5065091" y="1053570"/>
            <a:ext cx="910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/>
              <a:t>Feedback Schleifen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2E64C095-F8CF-4C66-AC46-C0E4D4B2DDCB}"/>
              </a:ext>
            </a:extLst>
          </p:cNvPr>
          <p:cNvSpPr txBox="1"/>
          <p:nvPr/>
        </p:nvSpPr>
        <p:spPr>
          <a:xfrm>
            <a:off x="6202773" y="2299100"/>
            <a:ext cx="1477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/>
              <a:t>Expert:innen</a:t>
            </a:r>
            <a:r>
              <a:rPr lang="de-AT" sz="800" dirty="0"/>
              <a:t> Interviews</a:t>
            </a:r>
          </a:p>
        </p:txBody>
      </p:sp>
      <p:pic>
        <p:nvPicPr>
          <p:cNvPr id="95" name="Grafik 94" descr="Person mit Idee mit einfarbiger Füllung">
            <a:extLst>
              <a:ext uri="{FF2B5EF4-FFF2-40B4-BE49-F238E27FC236}">
                <a16:creationId xmlns:a16="http://schemas.microsoft.com/office/drawing/2014/main" id="{40381BBB-55D4-471A-AD9E-53CE1F1102E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6805246" y="2506851"/>
            <a:ext cx="247835" cy="237619"/>
          </a:xfrm>
          <a:prstGeom prst="rect">
            <a:avLst/>
          </a:prstGeom>
        </p:spPr>
      </p:pic>
      <p:pic>
        <p:nvPicPr>
          <p:cNvPr id="96" name="Grafik 95" descr="Besprechung mit einfarbiger Füllung">
            <a:extLst>
              <a:ext uri="{FF2B5EF4-FFF2-40B4-BE49-F238E27FC236}">
                <a16:creationId xmlns:a16="http://schemas.microsoft.com/office/drawing/2014/main" id="{17BA3C93-0C26-4BB7-B285-07979C25E8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51825" y="1998144"/>
            <a:ext cx="233097" cy="258779"/>
          </a:xfrm>
          <a:prstGeom prst="rect">
            <a:avLst/>
          </a:prstGeom>
        </p:spPr>
      </p:pic>
      <p:pic>
        <p:nvPicPr>
          <p:cNvPr id="97" name="Grafik 96" descr="Besprechung mit einfarbiger Füllung">
            <a:extLst>
              <a:ext uri="{FF2B5EF4-FFF2-40B4-BE49-F238E27FC236}">
                <a16:creationId xmlns:a16="http://schemas.microsoft.com/office/drawing/2014/main" id="{CBA09307-AEA8-4B37-9328-DC7FB9BE4B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65091" y="2000616"/>
            <a:ext cx="233097" cy="25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Termine Übersicht Herbst 2023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9"/>
            <a:ext cx="8423275" cy="1849438"/>
          </a:xfrm>
        </p:spPr>
        <p:txBody>
          <a:bodyPr>
            <a:normAutofit fontScale="77500" lnSpcReduction="20000"/>
          </a:bodyPr>
          <a:lstStyle/>
          <a:p>
            <a:r>
              <a:rPr lang="de-AT" sz="1400" dirty="0"/>
              <a:t>7.9.2023 	</a:t>
            </a:r>
            <a:r>
              <a:rPr lang="de-AT" sz="1400" b="1" dirty="0"/>
              <a:t>Auftakt Input Politik </a:t>
            </a:r>
            <a:r>
              <a:rPr lang="de-AT" sz="1400" dirty="0"/>
              <a:t>„Kennzeichen einer Sozialen Stadt“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4.10.2023 	</a:t>
            </a:r>
            <a:r>
              <a:rPr lang="de-AT" sz="1400" b="1" dirty="0"/>
              <a:t> Zukunftsschreibwerkstatt </a:t>
            </a:r>
            <a:r>
              <a:rPr lang="de-AT" sz="1400" dirty="0"/>
              <a:t>mit Wenzel Mehnert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12.10.2023 	</a:t>
            </a:r>
            <a:r>
              <a:rPr lang="de-AT" sz="1400" b="1" dirty="0"/>
              <a:t>Großgruppe Bevölkerung</a:t>
            </a:r>
            <a:r>
              <a:rPr lang="de-AT" sz="1400" dirty="0"/>
              <a:t>, Tribühne Lehen: Jugendliche, </a:t>
            </a:r>
            <a:r>
              <a:rPr lang="de-AT" sz="1400" dirty="0" err="1"/>
              <a:t>Senior:innen</a:t>
            </a:r>
            <a:r>
              <a:rPr lang="de-AT" sz="1400" dirty="0"/>
              <a:t>, Erwachsene 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21.+22.+23.11.2023 </a:t>
            </a:r>
            <a:r>
              <a:rPr lang="de-AT" sz="1400" b="1" dirty="0"/>
              <a:t>Fokusgruppen</a:t>
            </a:r>
            <a:r>
              <a:rPr lang="de-AT" sz="1400" dirty="0"/>
              <a:t> in den BWS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21.11.1013 	</a:t>
            </a:r>
            <a:r>
              <a:rPr lang="de-AT" sz="1400" b="1" dirty="0"/>
              <a:t>Behindertenbeirat</a:t>
            </a:r>
            <a:r>
              <a:rPr lang="de-AT" sz="1400" dirty="0"/>
              <a:t> Stadt Salzburg</a:t>
            </a:r>
            <a:br>
              <a:rPr lang="de-AT" sz="1400" dirty="0"/>
            </a:br>
            <a:endParaRPr lang="de-AT" sz="1400" dirty="0"/>
          </a:p>
          <a:p>
            <a:r>
              <a:rPr lang="de-AT" sz="1400" dirty="0"/>
              <a:t>27.11.2023	</a:t>
            </a:r>
            <a:r>
              <a:rPr lang="de-AT" sz="1400" b="1" dirty="0"/>
              <a:t>Großgruppe Institutionen der Soziallandschaft</a:t>
            </a:r>
            <a:br>
              <a:rPr lang="de-AT" sz="1400" dirty="0"/>
            </a:br>
            <a:endParaRPr lang="de-AT" sz="1400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9709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Jugendliche - positiv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8"/>
            <a:ext cx="8423275" cy="2246197"/>
          </a:xfrm>
        </p:spPr>
        <p:txBody>
          <a:bodyPr>
            <a:normAutofit/>
          </a:bodyPr>
          <a:lstStyle/>
          <a:p>
            <a:r>
              <a:rPr lang="de-AT" dirty="0"/>
              <a:t> die vorhandenen Angebote der Stadt sind sehr gut!</a:t>
            </a:r>
          </a:p>
          <a:p>
            <a:pPr lvl="1"/>
            <a:r>
              <a:rPr lang="de-AT" b="1" dirty="0"/>
              <a:t>Freizeit</a:t>
            </a:r>
            <a:r>
              <a:rPr lang="de-AT" dirty="0"/>
              <a:t>: Sommerkino, eislaufen, schwimmen, Märkte (Dult, Christkindlmarkt, Kirtag)</a:t>
            </a:r>
          </a:p>
          <a:p>
            <a:pPr lvl="1"/>
            <a:r>
              <a:rPr lang="de-AT" b="1" dirty="0"/>
              <a:t>Bildung</a:t>
            </a:r>
            <a:r>
              <a:rPr lang="de-AT" dirty="0"/>
              <a:t>: vielfältiges Schulangebot, </a:t>
            </a:r>
            <a:r>
              <a:rPr lang="de-AT" dirty="0" err="1"/>
              <a:t>Stadt:Bibliothek</a:t>
            </a:r>
            <a:r>
              <a:rPr lang="de-AT" dirty="0"/>
              <a:t>, Museen</a:t>
            </a:r>
          </a:p>
          <a:p>
            <a:pPr lvl="1"/>
            <a:r>
              <a:rPr lang="de-AT" b="1" dirty="0"/>
              <a:t>Parks und Grünflächen</a:t>
            </a:r>
            <a:r>
              <a:rPr lang="de-AT" dirty="0"/>
              <a:t>: Volksgarten, </a:t>
            </a:r>
            <a:r>
              <a:rPr lang="de-AT" dirty="0" err="1"/>
              <a:t>Mirabellgarten</a:t>
            </a:r>
            <a:r>
              <a:rPr lang="de-AT" dirty="0"/>
              <a:t>, Hellbrunn, </a:t>
            </a:r>
            <a:r>
              <a:rPr lang="de-AT" dirty="0" err="1"/>
              <a:t>Almkanal</a:t>
            </a:r>
            <a:r>
              <a:rPr lang="de-AT" dirty="0"/>
              <a:t>, Salzachsee…</a:t>
            </a:r>
            <a:br>
              <a:rPr lang="de-AT" dirty="0"/>
            </a:br>
            <a:endParaRPr lang="de-AT" dirty="0"/>
          </a:p>
          <a:p>
            <a:pPr marL="360000" lvl="1" indent="0">
              <a:buNone/>
            </a:pPr>
            <a:r>
              <a:rPr lang="de-AT" dirty="0"/>
              <a:t>„Es gibt ein paar nette Menschen.“</a:t>
            </a:r>
          </a:p>
          <a:p>
            <a:pPr marL="3600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052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9BDA79-FE1E-4AE6-AC3E-4CB3A51B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 Ergebnisse Jugendliche - negativ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9CB5A5-A8B7-4026-8F95-6B97DD2CB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107438"/>
            <a:ext cx="8423275" cy="22257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dirty="0"/>
              <a:t> 	- </a:t>
            </a:r>
            <a:r>
              <a:rPr lang="de-AT" b="1" dirty="0"/>
              <a:t>öffentlicher Verkehr</a:t>
            </a:r>
            <a:r>
              <a:rPr lang="de-AT" dirty="0"/>
              <a:t>: zu voll, zu selten bzw. gar nicht (nachts + Umland), zu spät</a:t>
            </a:r>
          </a:p>
          <a:p>
            <a:pPr marL="0" indent="0">
              <a:buNone/>
            </a:pPr>
            <a:r>
              <a:rPr lang="de-AT" dirty="0"/>
              <a:t>	- </a:t>
            </a:r>
            <a:r>
              <a:rPr lang="de-AT" b="1" dirty="0"/>
              <a:t>öffentlicher Raum</a:t>
            </a:r>
            <a:r>
              <a:rPr lang="de-AT" dirty="0"/>
              <a:t>: Unsicherheit und Angst (Bahnhofsvorplatz)</a:t>
            </a:r>
          </a:p>
          <a:p>
            <a:pPr marL="0" indent="0">
              <a:buNone/>
            </a:pPr>
            <a:r>
              <a:rPr lang="de-AT" dirty="0"/>
              <a:t>	- </a:t>
            </a:r>
            <a:r>
              <a:rPr lang="de-AT" b="1" dirty="0"/>
              <a:t>öffentlicher Raum</a:t>
            </a:r>
            <a:r>
              <a:rPr lang="de-AT" dirty="0"/>
              <a:t>: fehlende (barrierefreie) Toiletten und Trinkwasserspender, </a:t>
            </a:r>
            <a:br>
              <a:rPr lang="de-AT" dirty="0"/>
            </a:br>
            <a:r>
              <a:rPr lang="de-AT" dirty="0"/>
              <a:t>					    mehr Ressourcenschonung (Klimaschutz)</a:t>
            </a:r>
          </a:p>
          <a:p>
            <a:pPr marL="0" indent="0">
              <a:buNone/>
            </a:pPr>
            <a:r>
              <a:rPr lang="de-AT" dirty="0"/>
              <a:t> 	- </a:t>
            </a:r>
            <a:r>
              <a:rPr lang="de-AT" b="1" dirty="0" err="1"/>
              <a:t>Overtourism</a:t>
            </a:r>
            <a:r>
              <a:rPr lang="de-AT" dirty="0"/>
              <a:t>: zu viele Gäste + zu viele Touristengeschäfte in der Innenstadt</a:t>
            </a:r>
            <a:br>
              <a:rPr lang="de-AT" dirty="0"/>
            </a:br>
            <a:br>
              <a:rPr lang="de-AT" dirty="0"/>
            </a:br>
            <a:endParaRPr lang="de-AT" dirty="0"/>
          </a:p>
          <a:p>
            <a:r>
              <a:rPr lang="de-AT" dirty="0"/>
              <a:t>Sehr politisches Denken: mehr Angebote für arme o. obdachlose Menschen.</a:t>
            </a:r>
            <a:br>
              <a:rPr lang="de-AT" dirty="0"/>
            </a:br>
            <a:endParaRPr lang="de-AT" dirty="0"/>
          </a:p>
          <a:p>
            <a:pPr marL="0" indent="0">
              <a:buNone/>
            </a:pPr>
            <a:r>
              <a:rPr lang="de-AT" dirty="0"/>
              <a:t>„Wir wollen </a:t>
            </a:r>
            <a:r>
              <a:rPr lang="de-AT" dirty="0" err="1"/>
              <a:t>Busfahrer:innen</a:t>
            </a:r>
            <a:r>
              <a:rPr lang="de-AT" dirty="0"/>
              <a:t>, die auch stehen bleiben.“</a:t>
            </a:r>
          </a:p>
        </p:txBody>
      </p:sp>
    </p:spTree>
    <p:extLst>
      <p:ext uri="{BB962C8B-B14F-4D97-AF65-F5344CB8AC3E}">
        <p14:creationId xmlns:p14="http://schemas.microsoft.com/office/powerpoint/2010/main" val="143865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agistrat">
      <a:dk1>
        <a:sysClr val="windowText" lastClr="000000"/>
      </a:dk1>
      <a:lt1>
        <a:srgbClr val="FFFFFF"/>
      </a:lt1>
      <a:dk2>
        <a:srgbClr val="B7C8CE"/>
      </a:dk2>
      <a:lt2>
        <a:srgbClr val="F2F2F2"/>
      </a:lt2>
      <a:accent1>
        <a:srgbClr val="B00030"/>
      </a:accent1>
      <a:accent2>
        <a:srgbClr val="E6007E"/>
      </a:accent2>
      <a:accent3>
        <a:srgbClr val="41A3D1"/>
      </a:accent3>
      <a:accent4>
        <a:srgbClr val="00976E"/>
      </a:accent4>
      <a:accent5>
        <a:srgbClr val="BCD700"/>
      </a:accent5>
      <a:accent6>
        <a:srgbClr val="FDC900"/>
      </a:accent6>
      <a:hlink>
        <a:srgbClr val="B00030"/>
      </a:hlink>
      <a:folHlink>
        <a:srgbClr val="800080"/>
      </a:folHlink>
    </a:clrScheme>
    <a:fontScheme name="Office 2">
      <a:majorFont>
        <a:latin typeface="Verdan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2_05_Salzburg _Da_tut_sich_was_Vorlage" id="{5A8CC786-1113-A541-81DF-2F87183DDCBF}" vid="{0AC9E191-1C73-6249-AD21-2AE7DE130E1E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Mag. Isabel-Anita Bojanovsky"/>
    <f:field ref="FSCFOLIO_1_1001_FieldCurrentDate" text="19.02.2024 09:49"/>
    <f:field ref="objvalidfrom" date="" text="" edit="true"/>
    <f:field ref="objvalidto" date="" text="" edit="true"/>
    <f:field ref="FSCFOLIO_1_1001_FieldReleasedVersionDate" text=""/>
    <f:field ref="FSCFOLIO_1_1001_FieldReleasedVersionNr" text=""/>
    <f:field ref="CCAPRECONFIG_15_1001_Objektname" text="PPSozialleitbild" edit="true"/>
    <f:field ref="CCAPRECONFIG_15_1001_Objektname" text="PPSozialleitbild" edit="true"/>
    <f:field ref="objname" text="PPSozialleitbild" edit="true"/>
    <f:field ref="objsubject" text="" edit="true"/>
    <f:field ref="objcreatedby" text="Bojanovsky, Isabel-Anita, Mag."/>
    <f:field ref="objcreatedat" date="2023-07-25T10:44:56" text="25.07.2023 10:44:56"/>
    <f:field ref="objchangedby" text="Bojanovsky, Isabel-Anita, Mag."/>
    <f:field ref="objmodifiedat" date="2024-02-01T13:19:09" text="01.02.2024 13:19:09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objvalidfrom" text="Gültig ab" dateonly="true"/>
    <f:field ref="objvalidto" text="Gültig bis" dateonly="true"/>
    <f:field ref="FSCFOLIO_1_1001_FieldReleasedVersionDate" text="Freigegebene Version vom"/>
    <f:field ref="FSCFOLIO_1_1001_FieldReleasedVersionNr" text="Freigegebene Versionsnummer"/>
    <f:field ref="CCAPRECONFIG_15_1001_Objektname" text="Objektname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2022_05_Salzburg _Da_tut_sich_was_Vorlage</Template>
  <TotalTime>0</TotalTime>
  <Words>914</Words>
  <Application>Microsoft Office PowerPoint</Application>
  <PresentationFormat>Bildschirmpräsentation (16:9)</PresentationFormat>
  <Paragraphs>202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Lucida Grande</vt:lpstr>
      <vt:lpstr>Symbol</vt:lpstr>
      <vt:lpstr>Verdana</vt:lpstr>
      <vt:lpstr>Wingdings</vt:lpstr>
      <vt:lpstr>Office Theme</vt:lpstr>
      <vt:lpstr>Sozialleitbild 2024</vt:lpstr>
      <vt:lpstr>Ansprechpersonen</vt:lpstr>
      <vt:lpstr>2 teilige Form des Sozialleitbildes</vt:lpstr>
      <vt:lpstr>Zeitplan</vt:lpstr>
      <vt:lpstr>Ebenen der Beteiligung</vt:lpstr>
      <vt:lpstr>Beteiligung Sozialleitbild - 1</vt:lpstr>
      <vt:lpstr>Termine Übersicht Herbst 2023</vt:lpstr>
      <vt:lpstr>Erste Ergebnisse Jugendliche - positiv</vt:lpstr>
      <vt:lpstr>Erste Ergebnisse Jugendliche - negativ</vt:lpstr>
      <vt:lpstr>Erste Ergebnisse Erwachsene</vt:lpstr>
      <vt:lpstr>Erste Ergebnisse Senior:innen</vt:lpstr>
      <vt:lpstr>Erste Ergebnisse Sozialinstitutionen</vt:lpstr>
      <vt:lpstr>Sozialinstitutionen Themenüberblick</vt:lpstr>
      <vt:lpstr>Erste Ergebnisse Politik - Visionen</vt:lpstr>
      <vt:lpstr>Grundtenor</vt:lpstr>
      <vt:lpstr>wie geht’s weiter? Übersicht Frühling 2024</vt:lpstr>
      <vt:lpstr>Expert:innen Interviews</vt:lpstr>
      <vt:lpstr>Beteiligung Sozialleitbild - 2</vt:lpstr>
      <vt:lpstr>Danke für die  Aufmerksamkeit</vt:lpstr>
    </vt:vector>
  </TitlesOfParts>
  <Company>Magistrat Salzburg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Salzburg –  da tut sich was!</dc:title>
  <dc:creator>Neusüß-Raffeiner Sabine Mag.</dc:creator>
  <cp:lastModifiedBy>Neusüß-Raffeiner Sabine Mag.</cp:lastModifiedBy>
  <cp:revision>52</cp:revision>
  <cp:lastPrinted>2024-02-28T11:23:49Z</cp:lastPrinted>
  <dcterms:created xsi:type="dcterms:W3CDTF">2022-06-27T12:36:44Z</dcterms:created>
  <dcterms:modified xsi:type="dcterms:W3CDTF">2024-07-08T09:50:06Z</dcterms:modified>
</cp:coreProperties>
</file>