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23"/>
  </p:notesMasterIdLst>
  <p:sldIdLst>
    <p:sldId id="274" r:id="rId3"/>
    <p:sldId id="279" r:id="rId4"/>
    <p:sldId id="277" r:id="rId5"/>
    <p:sldId id="284" r:id="rId6"/>
    <p:sldId id="281" r:id="rId7"/>
    <p:sldId id="283" r:id="rId8"/>
    <p:sldId id="285" r:id="rId9"/>
    <p:sldId id="286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6" r:id="rId18"/>
    <p:sldId id="297" r:id="rId19"/>
    <p:sldId id="280" r:id="rId20"/>
    <p:sldId id="282" r:id="rId21"/>
    <p:sldId id="28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6ECC"/>
    <a:srgbClr val="D72046"/>
    <a:srgbClr val="008976"/>
    <a:srgbClr val="FFFFF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7"/>
  </p:normalViewPr>
  <p:slideViewPr>
    <p:cSldViewPr snapToGrid="0">
      <p:cViewPr varScale="1">
        <p:scale>
          <a:sx n="112" d="100"/>
          <a:sy n="112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CDABD-0504-974F-AD22-687FE31C4D99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D6E2C-464F-314B-88E1-B0AABD98BB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5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Bild austausch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>
            <a:extLst>
              <a:ext uri="{FF2B5EF4-FFF2-40B4-BE49-F238E27FC236}">
                <a16:creationId xmlns:a16="http://schemas.microsoft.com/office/drawing/2014/main" id="{749A7785-68B3-E378-BC6E-014526D34D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-2"/>
            <a:ext cx="12192001" cy="6858000"/>
          </a:xfrm>
          <a:prstGeom prst="rect">
            <a:avLst/>
          </a:prstGeom>
          <a:solidFill>
            <a:srgbClr val="0089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02BB1C6-F542-97A6-901F-EAE19461E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544" y="3067460"/>
            <a:ext cx="6834628" cy="1068387"/>
          </a:xfrm>
        </p:spPr>
        <p:txBody>
          <a:bodyPr>
            <a:noAutofit/>
          </a:bodyPr>
          <a:lstStyle>
            <a:lvl1pPr marL="0" indent="0">
              <a:buNone/>
              <a:defRPr sz="8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Willkommen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0C5AC1E-5E4B-06E6-BD1E-068874CDA367}"/>
              </a:ext>
            </a:extLst>
          </p:cNvPr>
          <p:cNvSpPr/>
          <p:nvPr userDrawn="1"/>
        </p:nvSpPr>
        <p:spPr>
          <a:xfrm>
            <a:off x="-1" y="0"/>
            <a:ext cx="1267097" cy="1188720"/>
          </a:xfrm>
          <a:prstGeom prst="rect">
            <a:avLst/>
          </a:prstGeom>
          <a:solidFill>
            <a:srgbClr val="D72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11BDF0AB-C3B3-8B11-2A0A-33755E187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2725" y="-2819400"/>
            <a:ext cx="7611094" cy="10768163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2F8B7EE5-CB22-DCED-531C-00AF36C906F4}"/>
              </a:ext>
            </a:extLst>
          </p:cNvPr>
          <p:cNvSpPr/>
          <p:nvPr userDrawn="1"/>
        </p:nvSpPr>
        <p:spPr>
          <a:xfrm>
            <a:off x="0" y="1533730"/>
            <a:ext cx="1267097" cy="1188720"/>
          </a:xfrm>
          <a:prstGeom prst="rect">
            <a:avLst/>
          </a:prstGeom>
          <a:solidFill>
            <a:srgbClr val="D72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20C9FD8F-FC22-E352-FAEA-E02899F53C96}"/>
              </a:ext>
            </a:extLst>
          </p:cNvPr>
          <p:cNvSpPr/>
          <p:nvPr userDrawn="1"/>
        </p:nvSpPr>
        <p:spPr>
          <a:xfrm>
            <a:off x="0" y="5862048"/>
            <a:ext cx="12192000" cy="995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3FEFC742-56F6-994E-25DE-326FA1AF86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1219" y="6033120"/>
            <a:ext cx="2208132" cy="6228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FE20855-D14C-5C68-D3F8-051487033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597" y="4298085"/>
            <a:ext cx="5798052" cy="14747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Überschrift Thema zweizeilig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96DCA552-3920-A69E-D77E-CB251E97EC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6798" y="940844"/>
            <a:ext cx="1697190" cy="34766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Das ist sozial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11997F84-823F-CAA3-F6D7-F78D53520F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97620" y="2471267"/>
            <a:ext cx="1697190" cy="34766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32EE6698-930C-046D-A06C-20BC3E6F13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49" y="6012663"/>
            <a:ext cx="3044870" cy="893483"/>
          </a:xfrm>
        </p:spPr>
        <p:txBody>
          <a:bodyPr>
            <a:noAutofit/>
          </a:bodyPr>
          <a:lstStyle>
            <a:lvl1pPr marL="0" indent="0">
              <a:buNone/>
              <a:defRPr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DE" dirty="0"/>
              <a:t>Abteilung / </a:t>
            </a:r>
            <a:r>
              <a:rPr lang="de-DE" dirty="0" err="1"/>
              <a:t>Autor:in</a:t>
            </a:r>
            <a:br>
              <a:rPr lang="de-DE" dirty="0"/>
            </a:br>
            <a:r>
              <a:rPr lang="de-DE" dirty="0"/>
              <a:t>TT. Monat JJJJ</a:t>
            </a:r>
          </a:p>
        </p:txBody>
      </p:sp>
    </p:spTree>
    <p:extLst>
      <p:ext uri="{BB962C8B-B14F-4D97-AF65-F5344CB8AC3E}">
        <p14:creationId xmlns:p14="http://schemas.microsoft.com/office/powerpoint/2010/main" val="375408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Bild fix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Grafiken, Grafikdesign, Farbigkeit, Grün enthält.&#10;&#10;Automatisch generierte Beschreibung">
            <a:extLst>
              <a:ext uri="{FF2B5EF4-FFF2-40B4-BE49-F238E27FC236}">
                <a16:creationId xmlns:a16="http://schemas.microsoft.com/office/drawing/2014/main" id="{C5F9B002-2D08-433E-3F86-DCEABCFA5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567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7B1AF64-7E64-5BA0-677B-686A13887460}"/>
              </a:ext>
            </a:extLst>
          </p:cNvPr>
          <p:cNvSpPr/>
          <p:nvPr userDrawn="1"/>
        </p:nvSpPr>
        <p:spPr>
          <a:xfrm>
            <a:off x="-1" y="0"/>
            <a:ext cx="1267097" cy="1188720"/>
          </a:xfrm>
          <a:prstGeom prst="rect">
            <a:avLst/>
          </a:prstGeom>
          <a:solidFill>
            <a:srgbClr val="D72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ABBD64C-1D5B-EF9E-5FE3-4D4E63ED0BCE}"/>
              </a:ext>
            </a:extLst>
          </p:cNvPr>
          <p:cNvSpPr/>
          <p:nvPr userDrawn="1"/>
        </p:nvSpPr>
        <p:spPr>
          <a:xfrm>
            <a:off x="0" y="1533730"/>
            <a:ext cx="1267097" cy="1188720"/>
          </a:xfrm>
          <a:prstGeom prst="rect">
            <a:avLst/>
          </a:prstGeom>
          <a:solidFill>
            <a:srgbClr val="D72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7E3908-1F9B-E9A6-866C-0BBBF9662A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2725" y="-2819400"/>
            <a:ext cx="7611094" cy="10768163"/>
          </a:xfrm>
          <a:prstGeom prst="rect">
            <a:avLst/>
          </a:prstGeom>
        </p:spPr>
      </p:pic>
      <p:sp>
        <p:nvSpPr>
          <p:cNvPr id="2" name="Textplatzhalter 6">
            <a:extLst>
              <a:ext uri="{FF2B5EF4-FFF2-40B4-BE49-F238E27FC236}">
                <a16:creationId xmlns:a16="http://schemas.microsoft.com/office/drawing/2014/main" id="{21CB465C-D3C0-84B8-89D4-37AFDE4CD9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544" y="3067460"/>
            <a:ext cx="6834628" cy="1068387"/>
          </a:xfrm>
        </p:spPr>
        <p:txBody>
          <a:bodyPr>
            <a:noAutofit/>
          </a:bodyPr>
          <a:lstStyle>
            <a:lvl1pPr marL="0" indent="0">
              <a:buNone/>
              <a:defRPr sz="8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Willkommen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7055C648-E8B2-B669-9E4B-EAD9CEB15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597" y="4298085"/>
            <a:ext cx="5798052" cy="14747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Überschrift Thema zweizeilig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7C5C3E9-DA69-1242-108B-8B9CF25D7E7F}"/>
              </a:ext>
            </a:extLst>
          </p:cNvPr>
          <p:cNvSpPr/>
          <p:nvPr userDrawn="1"/>
        </p:nvSpPr>
        <p:spPr>
          <a:xfrm>
            <a:off x="0" y="5862048"/>
            <a:ext cx="12192000" cy="995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BBB3A50-E4C9-65ED-CDC0-E968081B84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1219" y="6033120"/>
            <a:ext cx="2208132" cy="622806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BBA162A-2815-9CC4-033B-858795FE6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6798" y="940844"/>
            <a:ext cx="1697190" cy="34766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Das ist sozial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4A1997D-0757-D897-8A5C-98B649C6D2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97620" y="2471267"/>
            <a:ext cx="1697190" cy="34766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DC17C4C8-88E2-658D-D4C2-7C922163C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49" y="6012663"/>
            <a:ext cx="3044870" cy="893483"/>
          </a:xfrm>
        </p:spPr>
        <p:txBody>
          <a:bodyPr>
            <a:noAutofit/>
          </a:bodyPr>
          <a:lstStyle>
            <a:lvl1pPr marL="0" indent="0">
              <a:buNone/>
              <a:defRPr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DE" dirty="0"/>
              <a:t>Abteilung / </a:t>
            </a:r>
            <a:r>
              <a:rPr lang="de-DE" dirty="0" err="1"/>
              <a:t>Autor:in</a:t>
            </a:r>
            <a:br>
              <a:rPr lang="de-DE" dirty="0"/>
            </a:br>
            <a:r>
              <a:rPr lang="de-DE" dirty="0"/>
              <a:t>TT. Monat JJJJ</a:t>
            </a:r>
          </a:p>
        </p:txBody>
      </p:sp>
    </p:spTree>
    <p:extLst>
      <p:ext uri="{BB962C8B-B14F-4D97-AF65-F5344CB8AC3E}">
        <p14:creationId xmlns:p14="http://schemas.microsoft.com/office/powerpoint/2010/main" val="374439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Kopfzeile +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E2061E4-06B7-ED51-6FCC-4D3DB6FE94E1}"/>
              </a:ext>
            </a:extLst>
          </p:cNvPr>
          <p:cNvSpPr/>
          <p:nvPr userDrawn="1"/>
        </p:nvSpPr>
        <p:spPr>
          <a:xfrm>
            <a:off x="-1" y="0"/>
            <a:ext cx="12192000" cy="1486438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AB6B4A-9D5B-7449-1E51-8028F7CF3C2C}"/>
              </a:ext>
            </a:extLst>
          </p:cNvPr>
          <p:cNvSpPr txBox="1"/>
          <p:nvPr userDrawn="1"/>
        </p:nvSpPr>
        <p:spPr>
          <a:xfrm>
            <a:off x="478496" y="57065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ist sozial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BF5DC34-4E3E-49F6-5CE9-7539C8AE0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0524" y="-57002"/>
            <a:ext cx="4918554" cy="1616587"/>
          </a:xfrm>
          <a:prstGeom prst="rect">
            <a:avLst/>
          </a:prstGeom>
        </p:spPr>
      </p:pic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48A44DC5-944F-FA11-A34E-60174968CA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485901"/>
            <a:ext cx="12191998" cy="4376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974CD7D-79C5-ED61-A7EC-8958215941C7}"/>
              </a:ext>
            </a:extLst>
          </p:cNvPr>
          <p:cNvSpPr/>
          <p:nvPr userDrawn="1"/>
        </p:nvSpPr>
        <p:spPr>
          <a:xfrm>
            <a:off x="0" y="5862048"/>
            <a:ext cx="12192000" cy="995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0E8D3-53FE-2113-CB8F-03AEA011F0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1219" y="6033120"/>
            <a:ext cx="2208132" cy="622806"/>
          </a:xfrm>
          <a:prstGeom prst="rect">
            <a:avLst/>
          </a:prstGeom>
        </p:spPr>
      </p:pic>
      <p:sp>
        <p:nvSpPr>
          <p:cNvPr id="4" name="Textplatzhalter 15">
            <a:extLst>
              <a:ext uri="{FF2B5EF4-FFF2-40B4-BE49-F238E27FC236}">
                <a16:creationId xmlns:a16="http://schemas.microsoft.com/office/drawing/2014/main" id="{F26FC2FF-96A3-D1B8-A58F-F879DF97E4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49" y="6012663"/>
            <a:ext cx="3044870" cy="893483"/>
          </a:xfrm>
        </p:spPr>
        <p:txBody>
          <a:bodyPr>
            <a:noAutofit/>
          </a:bodyPr>
          <a:lstStyle>
            <a:lvl1pPr marL="0" indent="0">
              <a:buNone/>
              <a:defRPr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DE" dirty="0"/>
              <a:t>Abteilung / </a:t>
            </a:r>
            <a:r>
              <a:rPr lang="de-DE" dirty="0" err="1"/>
              <a:t>Autor:in</a:t>
            </a:r>
            <a:br>
              <a:rPr lang="de-DE" dirty="0"/>
            </a:br>
            <a:r>
              <a:rPr lang="de-DE" dirty="0"/>
              <a:t>TT. Monat JJJJ</a:t>
            </a:r>
          </a:p>
        </p:txBody>
      </p:sp>
    </p:spTree>
    <p:extLst>
      <p:ext uri="{BB962C8B-B14F-4D97-AF65-F5344CB8AC3E}">
        <p14:creationId xmlns:p14="http://schemas.microsoft.com/office/powerpoint/2010/main" val="282477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F8696A81-42CE-396C-2B91-2D6E600385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390C32C9-9BCE-8AFA-2501-7F7F23F5A4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50270" y="3036560"/>
            <a:ext cx="6366679" cy="11400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Und noch ein kurzer Text-Input, damit die </a:t>
            </a:r>
            <a:r>
              <a:rPr lang="de-DE" dirty="0" err="1"/>
              <a:t>Rezipient:innen</a:t>
            </a:r>
            <a:r>
              <a:rPr lang="de-DE" dirty="0"/>
              <a:t> die Inhalte besser aufnehmen können. </a:t>
            </a:r>
          </a:p>
        </p:txBody>
      </p:sp>
      <p:sp>
        <p:nvSpPr>
          <p:cNvPr id="27" name="Textplatzhalter 14">
            <a:extLst>
              <a:ext uri="{FF2B5EF4-FFF2-40B4-BE49-F238E27FC236}">
                <a16:creationId xmlns:a16="http://schemas.microsoft.com/office/drawing/2014/main" id="{BB71540C-58C4-7F7E-B60D-E5F783D42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927" y="4373890"/>
            <a:ext cx="6800003" cy="11400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Das kann auch mehrzeilig sein, man darf aber die Menschen nicht mit dem Inhalt überfordern. </a:t>
            </a:r>
          </a:p>
        </p:txBody>
      </p:sp>
      <p:sp>
        <p:nvSpPr>
          <p:cNvPr id="28" name="Textplatzhalter 14">
            <a:extLst>
              <a:ext uri="{FF2B5EF4-FFF2-40B4-BE49-F238E27FC236}">
                <a16:creationId xmlns:a16="http://schemas.microsoft.com/office/drawing/2014/main" id="{FB554F5A-B3F4-ABBB-9DBC-9D03215C3D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927" y="1478501"/>
            <a:ext cx="5798052" cy="14747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Überschrift   zweizeilig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B3187F-B5EB-A7B6-31CD-C88BB10B44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3149" y="1445199"/>
            <a:ext cx="7165535" cy="506470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26CD71C-5E31-48DD-52EE-4E011413846F}"/>
              </a:ext>
            </a:extLst>
          </p:cNvPr>
          <p:cNvSpPr/>
          <p:nvPr userDrawn="1"/>
        </p:nvSpPr>
        <p:spPr>
          <a:xfrm>
            <a:off x="0" y="5862048"/>
            <a:ext cx="12192000" cy="995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05A2BD-7C9D-F81F-D32C-4369C4A2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1219" y="6033120"/>
            <a:ext cx="2208132" cy="6228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E282A26-2D3C-DC85-2B7E-463071146CE2}"/>
              </a:ext>
            </a:extLst>
          </p:cNvPr>
          <p:cNvSpPr txBox="1"/>
          <p:nvPr userDrawn="1"/>
        </p:nvSpPr>
        <p:spPr>
          <a:xfrm>
            <a:off x="478496" y="57065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ist sozial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91830A-84C3-DEF3-4DFD-23C767B018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0524" y="-57002"/>
            <a:ext cx="4918554" cy="1616587"/>
          </a:xfrm>
          <a:prstGeom prst="rect">
            <a:avLst/>
          </a:prstGeom>
        </p:spPr>
      </p:pic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43602AAD-366C-64A9-4200-8450005CD3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49" y="6012663"/>
            <a:ext cx="3044870" cy="893483"/>
          </a:xfrm>
        </p:spPr>
        <p:txBody>
          <a:bodyPr>
            <a:noAutofit/>
          </a:bodyPr>
          <a:lstStyle>
            <a:lvl1pPr marL="0" indent="0">
              <a:buNone/>
              <a:defRPr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DE" dirty="0"/>
              <a:t>Abteilung / </a:t>
            </a:r>
            <a:r>
              <a:rPr lang="de-DE" dirty="0" err="1"/>
              <a:t>Autor:in</a:t>
            </a:r>
            <a:br>
              <a:rPr lang="de-DE" dirty="0"/>
            </a:br>
            <a:r>
              <a:rPr lang="de-DE" dirty="0"/>
              <a:t>TT. Monat JJJJ</a:t>
            </a:r>
          </a:p>
        </p:txBody>
      </p:sp>
    </p:spTree>
    <p:extLst>
      <p:ext uri="{BB962C8B-B14F-4D97-AF65-F5344CB8AC3E}">
        <p14:creationId xmlns:p14="http://schemas.microsoft.com/office/powerpoint/2010/main" val="232579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10EB31B1-060D-02D2-8F1C-972D5045A4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912BF9AE-DD5B-3B90-680F-7BECAA7C3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520" y="1495661"/>
            <a:ext cx="7358711" cy="567841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Hier steht eine Überschrift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7E9C8967-FD03-3406-2C5D-5EB8FF6B5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270" y="2181902"/>
            <a:ext cx="6366679" cy="421551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Hier eine erklärende Unterzeile. 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4AD56A64-771A-A37A-5395-3F91A794A1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270" y="3005724"/>
            <a:ext cx="7875882" cy="2252920"/>
          </a:xfrm>
        </p:spPr>
        <p:txBody>
          <a:bodyPr numCol="2">
            <a:noAutofit/>
          </a:bodyPr>
          <a:lstStyle>
            <a:lvl1pPr marL="342900" indent="-342900">
              <a:buClr>
                <a:srgbClr val="008976"/>
              </a:buClr>
              <a:buSzPct val="160000"/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Aufzählung 1</a:t>
            </a:r>
          </a:p>
          <a:p>
            <a:pPr lvl="0"/>
            <a:r>
              <a:rPr lang="de-DE" dirty="0"/>
              <a:t>Aufzählung 2</a:t>
            </a:r>
          </a:p>
          <a:p>
            <a:pPr lvl="0"/>
            <a:r>
              <a:rPr lang="de-DE" dirty="0"/>
              <a:t>Aufzählung 3</a:t>
            </a:r>
          </a:p>
          <a:p>
            <a:pPr lvl="0"/>
            <a:r>
              <a:rPr lang="de-DE" dirty="0"/>
              <a:t>Aufzählung 4</a:t>
            </a:r>
          </a:p>
          <a:p>
            <a:pPr lvl="0"/>
            <a:r>
              <a:rPr lang="de-DE" dirty="0"/>
              <a:t>Aufzählung 5</a:t>
            </a:r>
          </a:p>
          <a:p>
            <a:pPr lvl="0"/>
            <a:r>
              <a:rPr lang="de-DE" dirty="0"/>
              <a:t>Aufzählung 6</a:t>
            </a:r>
          </a:p>
          <a:p>
            <a:pPr lvl="0"/>
            <a:r>
              <a:rPr lang="de-DE" dirty="0"/>
              <a:t>Aufzählung 7</a:t>
            </a:r>
          </a:p>
          <a:p>
            <a:pPr lvl="0"/>
            <a:r>
              <a:rPr lang="de-DE" dirty="0"/>
              <a:t>Aufzählung 8</a:t>
            </a:r>
          </a:p>
          <a:p>
            <a:pPr lvl="0"/>
            <a:r>
              <a:rPr lang="de-DE" dirty="0"/>
              <a:t>Aufzählung 9</a:t>
            </a:r>
          </a:p>
          <a:p>
            <a:pPr lvl="0"/>
            <a:r>
              <a:rPr lang="de-DE" dirty="0"/>
              <a:t>Aufzählung 10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C634F2F-5A98-4314-6918-7CD106AEB9DF}"/>
              </a:ext>
            </a:extLst>
          </p:cNvPr>
          <p:cNvSpPr/>
          <p:nvPr userDrawn="1"/>
        </p:nvSpPr>
        <p:spPr>
          <a:xfrm>
            <a:off x="0" y="5862048"/>
            <a:ext cx="12192000" cy="995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2DCBAE-70C9-DF6A-48A7-12F03FDD4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1219" y="6033120"/>
            <a:ext cx="2208132" cy="6228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764FCE-CEB6-7E1C-6B28-1C6C186EEC4E}"/>
              </a:ext>
            </a:extLst>
          </p:cNvPr>
          <p:cNvSpPr txBox="1"/>
          <p:nvPr userDrawn="1"/>
        </p:nvSpPr>
        <p:spPr>
          <a:xfrm>
            <a:off x="478496" y="57065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ist sozial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6D357D-947A-98B5-5011-E66771761A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0524" y="-57002"/>
            <a:ext cx="4918554" cy="161658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913B51-C0B1-5368-04E0-EBB60D5378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3149" y="1445199"/>
            <a:ext cx="7165535" cy="5064704"/>
          </a:xfrm>
          <a:prstGeom prst="rect">
            <a:avLst/>
          </a:prstGeom>
        </p:spPr>
      </p:pic>
      <p:sp>
        <p:nvSpPr>
          <p:cNvPr id="2" name="Textplatzhalter 15">
            <a:extLst>
              <a:ext uri="{FF2B5EF4-FFF2-40B4-BE49-F238E27FC236}">
                <a16:creationId xmlns:a16="http://schemas.microsoft.com/office/drawing/2014/main" id="{310CBFBC-ADC8-6846-3D91-4633CB9272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49" y="6012663"/>
            <a:ext cx="3044870" cy="893483"/>
          </a:xfrm>
        </p:spPr>
        <p:txBody>
          <a:bodyPr>
            <a:noAutofit/>
          </a:bodyPr>
          <a:lstStyle>
            <a:lvl1pPr marL="0" indent="0">
              <a:buNone/>
              <a:defRPr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DE" dirty="0"/>
              <a:t>Abteilung / </a:t>
            </a:r>
            <a:r>
              <a:rPr lang="de-DE" dirty="0" err="1"/>
              <a:t>Autor:in</a:t>
            </a:r>
            <a:br>
              <a:rPr lang="de-DE" dirty="0"/>
            </a:br>
            <a:r>
              <a:rPr lang="de-DE" dirty="0"/>
              <a:t>TT. Monat JJJJ</a:t>
            </a:r>
          </a:p>
        </p:txBody>
      </p:sp>
    </p:spTree>
    <p:extLst>
      <p:ext uri="{BB962C8B-B14F-4D97-AF65-F5344CB8AC3E}">
        <p14:creationId xmlns:p14="http://schemas.microsoft.com/office/powerpoint/2010/main" val="378754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9F181357-DA5E-E3AC-0D29-11889F9F3D0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4">
            <a:extLst>
              <a:ext uri="{FF2B5EF4-FFF2-40B4-BE49-F238E27FC236}">
                <a16:creationId xmlns:a16="http://schemas.microsoft.com/office/drawing/2014/main" id="{72ADEA42-9CD4-91FD-1295-2E932E87AA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270" y="3036560"/>
            <a:ext cx="6366679" cy="11400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Und noch ein kurzer Text-Input, damit die </a:t>
            </a:r>
            <a:r>
              <a:rPr lang="de-DE" dirty="0" err="1"/>
              <a:t>Rezipient:innen</a:t>
            </a:r>
            <a:r>
              <a:rPr lang="de-DE" dirty="0"/>
              <a:t> die Inhalte besser aufnehmen können. </a:t>
            </a:r>
          </a:p>
        </p:txBody>
      </p:sp>
      <p:sp>
        <p:nvSpPr>
          <p:cNvPr id="3" name="Textplatzhalter 14">
            <a:extLst>
              <a:ext uri="{FF2B5EF4-FFF2-40B4-BE49-F238E27FC236}">
                <a16:creationId xmlns:a16="http://schemas.microsoft.com/office/drawing/2014/main" id="{C41FB758-2873-3B7D-68C8-C37BD41D38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927" y="4373890"/>
            <a:ext cx="6800003" cy="11400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Das kann auch mehrzeilig sein, man darf aber die Menschen nicht mit dem Inhalt überfordern. 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A3CEE099-A670-0987-9CC0-10DA9FE54F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927" y="1478501"/>
            <a:ext cx="5798052" cy="14747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Überschrift   zweizeilig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6D5511A-14F9-1680-A69B-3D15D7A6BDEB}"/>
              </a:ext>
            </a:extLst>
          </p:cNvPr>
          <p:cNvSpPr/>
          <p:nvPr userDrawn="1"/>
        </p:nvSpPr>
        <p:spPr>
          <a:xfrm>
            <a:off x="0" y="5862048"/>
            <a:ext cx="12192000" cy="995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14DCCD1-A926-57EF-9B92-450DF5D43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1219" y="6033120"/>
            <a:ext cx="2208132" cy="62280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B0A70C7-ED5A-1E1E-50DF-D23F7BDB2951}"/>
              </a:ext>
            </a:extLst>
          </p:cNvPr>
          <p:cNvSpPr txBox="1"/>
          <p:nvPr userDrawn="1"/>
        </p:nvSpPr>
        <p:spPr>
          <a:xfrm>
            <a:off x="478496" y="57065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ist sozial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DE3E9F7-1163-B92E-A4BD-A22B79A1A1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0524" y="-57002"/>
            <a:ext cx="4918554" cy="1616587"/>
          </a:xfrm>
          <a:prstGeom prst="rect">
            <a:avLst/>
          </a:prstGeom>
        </p:spPr>
      </p:pic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F3B3BE18-45C1-4D8C-7CE5-536A2A4679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49" y="6012663"/>
            <a:ext cx="3044870" cy="893483"/>
          </a:xfrm>
        </p:spPr>
        <p:txBody>
          <a:bodyPr>
            <a:noAutofit/>
          </a:bodyPr>
          <a:lstStyle>
            <a:lvl1pPr marL="0" indent="0">
              <a:buNone/>
              <a:defRPr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DE" dirty="0"/>
              <a:t>Abteilung / </a:t>
            </a:r>
            <a:r>
              <a:rPr lang="de-DE" dirty="0" err="1"/>
              <a:t>Autor:in</a:t>
            </a:r>
            <a:br>
              <a:rPr lang="de-DE" dirty="0"/>
            </a:br>
            <a:r>
              <a:rPr lang="de-DE" dirty="0"/>
              <a:t>TT. Monat JJJJ</a:t>
            </a:r>
          </a:p>
        </p:txBody>
      </p:sp>
    </p:spTree>
    <p:extLst>
      <p:ext uri="{BB962C8B-B14F-4D97-AF65-F5344CB8AC3E}">
        <p14:creationId xmlns:p14="http://schemas.microsoft.com/office/powerpoint/2010/main" val="115844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Quad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9F181357-DA5E-E3AC-0D29-11889F9F3D0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A73E2C3-451B-94CE-88D1-1EE6E1B643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02600" y="1613757"/>
            <a:ext cx="3840408" cy="36107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extplatzhalter 14">
            <a:extLst>
              <a:ext uri="{FF2B5EF4-FFF2-40B4-BE49-F238E27FC236}">
                <a16:creationId xmlns:a16="http://schemas.microsoft.com/office/drawing/2014/main" id="{FA392B63-3DBB-31F3-BF9B-D506B03B5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270" y="3036560"/>
            <a:ext cx="6366679" cy="11400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Und noch ein kurzer Text-Input, damit die </a:t>
            </a:r>
            <a:r>
              <a:rPr lang="de-DE" dirty="0" err="1"/>
              <a:t>Rezipient:innen</a:t>
            </a:r>
            <a:r>
              <a:rPr lang="de-DE" dirty="0"/>
              <a:t> die Inhalte besser aufnehmen können. </a:t>
            </a:r>
          </a:p>
        </p:txBody>
      </p:sp>
      <p:sp>
        <p:nvSpPr>
          <p:cNvPr id="3" name="Textplatzhalter 14">
            <a:extLst>
              <a:ext uri="{FF2B5EF4-FFF2-40B4-BE49-F238E27FC236}">
                <a16:creationId xmlns:a16="http://schemas.microsoft.com/office/drawing/2014/main" id="{ECF12010-3795-AC6E-0289-CE05380BB0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927" y="4373890"/>
            <a:ext cx="6800003" cy="11400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Das kann auch mehrzeilig sein, man darf aber die Menschen nicht mit dem Inhalt überfordern. 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F6C08D51-41B1-5E00-D1B4-D23B9C417B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927" y="1478501"/>
            <a:ext cx="5798052" cy="14747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Überschrift   zweizeilig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D665F4C-6A80-3150-888B-F1AC1814A03E}"/>
              </a:ext>
            </a:extLst>
          </p:cNvPr>
          <p:cNvSpPr/>
          <p:nvPr userDrawn="1"/>
        </p:nvSpPr>
        <p:spPr>
          <a:xfrm>
            <a:off x="0" y="5862048"/>
            <a:ext cx="12192000" cy="995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4260990-1513-C72D-7AE6-ED0DB2CF5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1219" y="6033120"/>
            <a:ext cx="2208132" cy="6228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12FC118-3DDE-AF6A-FC03-D59603C58712}"/>
              </a:ext>
            </a:extLst>
          </p:cNvPr>
          <p:cNvSpPr txBox="1"/>
          <p:nvPr userDrawn="1"/>
        </p:nvSpPr>
        <p:spPr>
          <a:xfrm>
            <a:off x="478496" y="573829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ist sozial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52E34E-36D8-7081-F08D-917542095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0524" y="-57002"/>
            <a:ext cx="4918554" cy="1616587"/>
          </a:xfrm>
          <a:prstGeom prst="rect">
            <a:avLst/>
          </a:prstGeom>
        </p:spPr>
      </p:pic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670D38F6-733D-FEEA-5B6C-78C6F3F1F3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49" y="6012663"/>
            <a:ext cx="3044870" cy="893483"/>
          </a:xfrm>
        </p:spPr>
        <p:txBody>
          <a:bodyPr>
            <a:noAutofit/>
          </a:bodyPr>
          <a:lstStyle>
            <a:lvl1pPr marL="0" indent="0">
              <a:buNone/>
              <a:defRPr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de-DE" dirty="0"/>
              <a:t>Abteilung / </a:t>
            </a:r>
            <a:r>
              <a:rPr lang="de-DE" dirty="0" err="1"/>
              <a:t>Autor:in</a:t>
            </a:r>
            <a:br>
              <a:rPr lang="de-DE" dirty="0"/>
            </a:br>
            <a:r>
              <a:rPr lang="de-DE" dirty="0"/>
              <a:t>TT. Monat JJJJ</a:t>
            </a:r>
          </a:p>
        </p:txBody>
      </p:sp>
    </p:spTree>
    <p:extLst>
      <p:ext uri="{BB962C8B-B14F-4D97-AF65-F5344CB8AC3E}">
        <p14:creationId xmlns:p14="http://schemas.microsoft.com/office/powerpoint/2010/main" val="2682648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A43F81C-1338-0E5D-7492-A237D284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5CD0A4-3B25-5DF4-CC5E-9E9A7E44B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7EF9AD-0EB8-B7BC-FE73-A89B27206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F5CCA8-9B93-A344-80D7-FD7F81B57A94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E9F380-2384-0EAE-AE09-717F2F089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D72166-0328-770E-CA66-53A428DF1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F6CE0F-8EF1-2149-8BE7-A9571B6C9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32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%20sozialleitbild2024@stadt-salzburg.at?subject=R&#252;ckmeldung%20Zwischenbericht%20Juni%20202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EFADC9E-10E7-1102-E837-6AFAB99896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543" y="3067460"/>
            <a:ext cx="6948783" cy="1068387"/>
          </a:xfrm>
        </p:spPr>
        <p:txBody>
          <a:bodyPr/>
          <a:lstStyle/>
          <a:p>
            <a:r>
              <a:rPr lang="de-DE" dirty="0"/>
              <a:t>Sozialleitbild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588CFB-5428-9A7E-98A5-6427526CD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Dialog und Zwischenbericht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910104-5337-6476-6CE7-A3F67BB640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B7D6B9-23A2-9ADE-4068-241E436697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348" y="6012663"/>
            <a:ext cx="4292659" cy="893483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</p:spTree>
    <p:extLst>
      <p:ext uri="{BB962C8B-B14F-4D97-AF65-F5344CB8AC3E}">
        <p14:creationId xmlns:p14="http://schemas.microsoft.com/office/powerpoint/2010/main" val="255767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Menschen vor Gewalt und Grenzverletzungen schützen.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3. Gewaltschutz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Sensibilisieren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Zivilcourage ausbauen</a:t>
            </a:r>
          </a:p>
          <a:p>
            <a:pPr marL="342900" indent="-342900">
              <a:buFontTx/>
              <a:buChar char="-"/>
            </a:pPr>
            <a:r>
              <a:rPr lang="de-A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StoP</a:t>
            </a:r>
            <a:endParaRPr lang="de-A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Zielgruppenspezifische Angebote (Gewalt im digitalen Raum, Elterninfos, Schutzkonzepte…)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271" y="3036560"/>
            <a:ext cx="5437782" cy="1140060"/>
          </a:xfrm>
        </p:spPr>
        <p:txBody>
          <a:bodyPr/>
          <a:lstStyle/>
          <a:p>
            <a:r>
              <a:rPr lang="de-DE" dirty="0"/>
              <a:t>Mit Menschen ins Gespräch kommen und im Gespräch bleiben.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926" y="1478501"/>
            <a:ext cx="7622303" cy="1474787"/>
          </a:xfrm>
        </p:spPr>
        <p:txBody>
          <a:bodyPr/>
          <a:lstStyle/>
          <a:p>
            <a:r>
              <a:rPr lang="de-DE" dirty="0"/>
              <a:t>4. Information, Beratung, Kommunikation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Angebote sichtbar und zugänglich machen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Barrieren in Schriftstücken abbauen 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Zentrale Anlaufstelle Unterlagen (</a:t>
            </a:r>
            <a:r>
              <a:rPr lang="de-A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de-A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Stop</a:t>
            </a: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-Shop Welcome Center)…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8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271" y="3036560"/>
            <a:ext cx="5386508" cy="1140060"/>
          </a:xfrm>
        </p:spPr>
        <p:txBody>
          <a:bodyPr/>
          <a:lstStyle/>
          <a:p>
            <a:r>
              <a:rPr lang="de-DE" dirty="0"/>
              <a:t>Maßnahmen zur  Klimawandelanpassung mit sozialer Brille.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5. Nachhaltigkeit und Klima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Stadtteilbezogene Bedarfserhebungen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Sharing-Projekte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Leih-Lastenräder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Leih-Klimatickets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Mülltrennung…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2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271" y="3036560"/>
            <a:ext cx="5463420" cy="1140060"/>
          </a:xfrm>
        </p:spPr>
        <p:txBody>
          <a:bodyPr/>
          <a:lstStyle/>
          <a:p>
            <a:r>
              <a:rPr lang="de-DE" dirty="0"/>
              <a:t>Selbstbestimmen, mitbestimmen, aktiv sein und bei Entscheidungen mitreden.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6. Partizipation und Teilhabe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Beteiligungsprozesse und Projekte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Niederschwellige Angebote zur Teilnahme am </a:t>
            </a:r>
            <a:r>
              <a:rPr lang="de-A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gesellsch</a:t>
            </a: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. und sozialen Leben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Mobilitätsangebote…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2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271" y="3036560"/>
            <a:ext cx="5233204" cy="1140060"/>
          </a:xfrm>
        </p:spPr>
        <p:txBody>
          <a:bodyPr/>
          <a:lstStyle/>
          <a:p>
            <a:r>
              <a:rPr lang="de-DE" dirty="0"/>
              <a:t>Unterstützung und Sorge-Arbeit ernst nehmen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7. Sorgearbeit, Pflege, Gesundheit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Pflege und Unterstützung zuhause</a:t>
            </a:r>
          </a:p>
          <a:p>
            <a:pPr marL="342900" indent="-342900">
              <a:buFontTx/>
              <a:buChar char="-"/>
            </a:pPr>
            <a:r>
              <a:rPr lang="de-A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Caring</a:t>
            </a: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 Communities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Soziale Arbeit für alle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Vernetzung und Verknüpfung von Angeboten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Demenzfreundliche Stadt…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2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271" y="3036560"/>
            <a:ext cx="5645730" cy="1140060"/>
          </a:xfrm>
        </p:spPr>
        <p:txBody>
          <a:bodyPr/>
          <a:lstStyle/>
          <a:p>
            <a:r>
              <a:rPr lang="de-DE" dirty="0"/>
              <a:t>Die Stadt als Gestalterin von Sozial- und Lebensraum </a:t>
            </a:r>
          </a:p>
          <a:p>
            <a:r>
              <a:rPr lang="de-DE" dirty="0"/>
              <a:t>Salzburg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8. Sozial- und Lebensraum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Konsumfreie und sichere Aufenthaltsräume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Öffentliche Plätze für Klein und Groß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Begegnungszonen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Barrierefreie Infrastruktur…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Wohnen als Grundbedürfnis und komplexes Thema.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9. Wohnen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Kompetenzen und Zuständigkeiten auf vielen Ebenen: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Bund-Land-Kommune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Öffentl</a:t>
            </a: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. &amp; private Partner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Soziale Entwicklungen national und international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75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Wohnen als Teil des </a:t>
            </a:r>
            <a:br>
              <a:rPr lang="de-DE" dirty="0"/>
            </a:br>
            <a:r>
              <a:rPr lang="de-DE" dirty="0"/>
              <a:t>Sozialleitbildes: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9. Wohnen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– Blütenblätter:</a:t>
            </a:r>
          </a:p>
          <a:p>
            <a:pPr marL="342900" indent="-342900">
              <a:buFontTx/>
              <a:buChar char="-"/>
            </a:pPr>
            <a:r>
              <a:rPr lang="de-AT" sz="2150" dirty="0">
                <a:latin typeface="Verdana" panose="020B0604030504040204" pitchFamily="34" charset="0"/>
                <a:ea typeface="Verdana" panose="020B0604030504040204" pitchFamily="34" charset="0"/>
              </a:rPr>
              <a:t>Information und Service</a:t>
            </a:r>
          </a:p>
          <a:p>
            <a:pPr marL="342900" indent="-342900">
              <a:buFontTx/>
              <a:buChar char="-"/>
            </a:pPr>
            <a:r>
              <a:rPr lang="de-AT" sz="2150" dirty="0">
                <a:latin typeface="Verdana" panose="020B0604030504040204" pitchFamily="34" charset="0"/>
                <a:ea typeface="Verdana" panose="020B0604030504040204" pitchFamily="34" charset="0"/>
              </a:rPr>
              <a:t>Wohninfrastruktur: begleitendes Siedlungsmanagement, Bespielung von Freiräumen…</a:t>
            </a:r>
          </a:p>
          <a:p>
            <a:pPr marL="342900" indent="-342900">
              <a:buFontTx/>
              <a:buChar char="-"/>
            </a:pPr>
            <a:r>
              <a:rPr lang="de-AT" sz="2150" dirty="0">
                <a:latin typeface="Verdana" panose="020B0604030504040204" pitchFamily="34" charset="0"/>
                <a:ea typeface="Verdana" panose="020B0604030504040204" pitchFamily="34" charset="0"/>
              </a:rPr>
              <a:t>Wohnformen: Beratungsfunktion, wahrnehmen von Bedürfnissen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80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150948D3-8985-4D73-A115-5DEA7AB458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8261803-6097-4BCA-880E-70B25F8D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2252538"/>
            <a:ext cx="10401300" cy="3571875"/>
          </a:xfrm>
          <a:prstGeom prst="rect">
            <a:avLst/>
          </a:prstGeom>
        </p:spPr>
      </p:pic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47CF50FE-C6A8-4C5F-A5CA-390F545F94B9}"/>
              </a:ext>
            </a:extLst>
          </p:cNvPr>
          <p:cNvSpPr txBox="1">
            <a:spLocks/>
          </p:cNvSpPr>
          <p:nvPr/>
        </p:nvSpPr>
        <p:spPr>
          <a:xfrm>
            <a:off x="426520" y="1495661"/>
            <a:ext cx="7358711" cy="56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Prozessübersicht 2023</a:t>
            </a:r>
          </a:p>
        </p:txBody>
      </p:sp>
    </p:spTree>
    <p:extLst>
      <p:ext uri="{BB962C8B-B14F-4D97-AF65-F5344CB8AC3E}">
        <p14:creationId xmlns:p14="http://schemas.microsoft.com/office/powerpoint/2010/main" val="4108528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150948D3-8985-4D73-A115-5DEA7AB458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47CF50FE-C6A8-4C5F-A5CA-390F545F94B9}"/>
              </a:ext>
            </a:extLst>
          </p:cNvPr>
          <p:cNvSpPr txBox="1">
            <a:spLocks/>
          </p:cNvSpPr>
          <p:nvPr/>
        </p:nvSpPr>
        <p:spPr>
          <a:xfrm>
            <a:off x="426520" y="1495661"/>
            <a:ext cx="7358711" cy="56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Prozessübersicht 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997940-1772-43E4-ACEB-AA9B94579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9" y="2145723"/>
            <a:ext cx="98393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00E3332-63D0-AC9F-C631-51F4F3FEF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349" y="2858970"/>
            <a:ext cx="6366679" cy="1140060"/>
          </a:xfrm>
        </p:spPr>
        <p:txBody>
          <a:bodyPr/>
          <a:lstStyle/>
          <a:p>
            <a:r>
              <a:rPr lang="de-DE" dirty="0"/>
              <a:t>Projektleitung: </a:t>
            </a:r>
          </a:p>
          <a:p>
            <a:r>
              <a:rPr lang="de-DE" dirty="0"/>
              <a:t>MMag. Isabel Bojanovsky und Barbara Mair, BA MA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96D0A-56E1-64A6-B776-D5457DCCCA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Begleitung:</a:t>
            </a:r>
          </a:p>
          <a:p>
            <a:r>
              <a:rPr lang="de-DE" dirty="0"/>
              <a:t>Dr. Gernot Znidar und Dr. Isabella </a:t>
            </a:r>
            <a:r>
              <a:rPr lang="de-DE" dirty="0" err="1"/>
              <a:t>Klien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403202-B1EC-B529-0C55-1A36D2092F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Ansprechpersonen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FF074F99-0686-4741-AF74-3AF36CADE1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2BFDBB3-AC04-4FD5-B812-1C4017444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4" t="11224" b="42173"/>
          <a:stretch/>
        </p:blipFill>
        <p:spPr>
          <a:xfrm>
            <a:off x="6946001" y="1478501"/>
            <a:ext cx="3267101" cy="24410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5E0697-75BE-4AB0-96A0-12E64E553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6" t="4301" r="15683" b="24288"/>
          <a:stretch/>
        </p:blipFill>
        <p:spPr>
          <a:xfrm>
            <a:off x="8477549" y="3429000"/>
            <a:ext cx="3269524" cy="21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3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5" y="2691606"/>
            <a:ext cx="6728834" cy="3321844"/>
          </a:xfrm>
        </p:spPr>
        <p:txBody>
          <a:bodyPr/>
          <a:lstStyle/>
          <a:p>
            <a:r>
              <a:rPr lang="de-DE" dirty="0"/>
              <a:t>Danke für die Aufmerksamkeit!</a:t>
            </a:r>
          </a:p>
          <a:p>
            <a:br>
              <a:rPr lang="de-DE" sz="3200" dirty="0"/>
            </a:br>
            <a:r>
              <a:rPr lang="de-DE" sz="3200" dirty="0"/>
              <a:t>Fragen und Anmerkungen: </a:t>
            </a:r>
            <a:r>
              <a:rPr lang="de-DE" sz="2800" dirty="0">
                <a:hlinkClick r:id="rId2"/>
              </a:rPr>
              <a:t>sozialleitbild2024@stadt-salzburg.at</a:t>
            </a:r>
            <a:endParaRPr lang="de-DE" sz="32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14270D-49F2-4B54-883E-BBC103C930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pic>
        <p:nvPicPr>
          <p:cNvPr id="7" name="Grafik 6" descr="Feuerwerk mit einfarbiger Füllung">
            <a:extLst>
              <a:ext uri="{FF2B5EF4-FFF2-40B4-BE49-F238E27FC236}">
                <a16:creationId xmlns:a16="http://schemas.microsoft.com/office/drawing/2014/main" id="{31410FCD-F5BE-4C32-AF28-72976B34F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03058">
            <a:off x="7195559" y="2095144"/>
            <a:ext cx="2667712" cy="26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927" y="2717584"/>
            <a:ext cx="6366679" cy="1140060"/>
          </a:xfrm>
        </p:spPr>
        <p:txBody>
          <a:bodyPr/>
          <a:lstStyle/>
          <a:p>
            <a:r>
              <a:rPr lang="de-DE" dirty="0"/>
              <a:t>Basis Teil mit Grundprinzipien und Werten – „der fruchtbare Boden“</a:t>
            </a:r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Analoges Druckwerk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63C697-8979-1996-BC31-8CDEC8BFF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Agiler Teil mit mittelfristigen Schwerpunkten (aufbauend) – „Themenblumen“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Digitaler Internetauftritt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2 teilige Form </a:t>
            </a:r>
          </a:p>
        </p:txBody>
      </p:sp>
      <p:pic>
        <p:nvPicPr>
          <p:cNvPr id="6" name="Grafik 5" descr="Zeitung mit einfarbiger Füllung">
            <a:extLst>
              <a:ext uri="{FF2B5EF4-FFF2-40B4-BE49-F238E27FC236}">
                <a16:creationId xmlns:a16="http://schemas.microsoft.com/office/drawing/2014/main" id="{B3E3DFD3-4F37-444B-940A-4979B5F6D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2979" y="2839290"/>
            <a:ext cx="1271414" cy="1271414"/>
          </a:xfrm>
          <a:prstGeom prst="rect">
            <a:avLst/>
          </a:prstGeom>
        </p:spPr>
      </p:pic>
      <p:pic>
        <p:nvPicPr>
          <p:cNvPr id="7" name="Grafik 6" descr="Playbook mit einfarbiger Füllung">
            <a:extLst>
              <a:ext uri="{FF2B5EF4-FFF2-40B4-BE49-F238E27FC236}">
                <a16:creationId xmlns:a16="http://schemas.microsoft.com/office/drawing/2014/main" id="{84070F4B-0319-4F67-B6C7-3AE67A612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9824" y="4723343"/>
            <a:ext cx="1560210" cy="1290107"/>
          </a:xfrm>
          <a:prstGeom prst="rect">
            <a:avLst/>
          </a:prstGeom>
        </p:spPr>
      </p:pic>
      <p:sp>
        <p:nvSpPr>
          <p:cNvPr id="8" name="Textplatzhalter 5">
            <a:extLst>
              <a:ext uri="{FF2B5EF4-FFF2-40B4-BE49-F238E27FC236}">
                <a16:creationId xmlns:a16="http://schemas.microsoft.com/office/drawing/2014/main" id="{1EE899DA-E956-4EFF-A5B7-124AF4E631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pic>
        <p:nvPicPr>
          <p:cNvPr id="9" name="Grafik 8" descr="Kamera mit einfarbiger Füllung">
            <a:extLst>
              <a:ext uri="{FF2B5EF4-FFF2-40B4-BE49-F238E27FC236}">
                <a16:creationId xmlns:a16="http://schemas.microsoft.com/office/drawing/2014/main" id="{E7FE30CE-1640-46E0-BAA8-9094FF29D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5857" y="5513950"/>
            <a:ext cx="400623" cy="400623"/>
          </a:xfrm>
          <a:prstGeom prst="rect">
            <a:avLst/>
          </a:prstGeom>
        </p:spPr>
      </p:pic>
      <p:pic>
        <p:nvPicPr>
          <p:cNvPr id="10" name="Grafik 9" descr="Filmklappe mit einfarbiger Füllung">
            <a:extLst>
              <a:ext uri="{FF2B5EF4-FFF2-40B4-BE49-F238E27FC236}">
                <a16:creationId xmlns:a16="http://schemas.microsoft.com/office/drawing/2014/main" id="{4F4C9D85-B7F5-4447-9AB8-3D677FDC2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7698" y="5016381"/>
            <a:ext cx="550495" cy="497569"/>
          </a:xfrm>
          <a:prstGeom prst="rect">
            <a:avLst/>
          </a:prstGeom>
        </p:spPr>
      </p:pic>
      <p:pic>
        <p:nvPicPr>
          <p:cNvPr id="11" name="Grafik 10" descr="Geöffnetes Buch mit einfarbiger Füllung">
            <a:extLst>
              <a:ext uri="{FF2B5EF4-FFF2-40B4-BE49-F238E27FC236}">
                <a16:creationId xmlns:a16="http://schemas.microsoft.com/office/drawing/2014/main" id="{F031FBDB-096B-4785-A7B1-FF2250F6E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4162" y="2953289"/>
            <a:ext cx="914400" cy="914400"/>
          </a:xfrm>
          <a:prstGeom prst="rect">
            <a:avLst/>
          </a:prstGeom>
        </p:spPr>
      </p:pic>
      <p:pic>
        <p:nvPicPr>
          <p:cNvPr id="12" name="Grafik 11" descr="Internet mit einfarbiger Füllung">
            <a:extLst>
              <a:ext uri="{FF2B5EF4-FFF2-40B4-BE49-F238E27FC236}">
                <a16:creationId xmlns:a16="http://schemas.microsoft.com/office/drawing/2014/main" id="{824FF8AC-6759-489C-A47A-3AE92B7347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55857" y="4486720"/>
            <a:ext cx="914400" cy="914400"/>
          </a:xfrm>
          <a:prstGeom prst="rect">
            <a:avLst/>
          </a:prstGeom>
        </p:spPr>
      </p:pic>
      <p:pic>
        <p:nvPicPr>
          <p:cNvPr id="13" name="Grafik 12" descr="Geschlossenes Buch mit einfarbiger Füllung">
            <a:extLst>
              <a:ext uri="{FF2B5EF4-FFF2-40B4-BE49-F238E27FC236}">
                <a16:creationId xmlns:a16="http://schemas.microsoft.com/office/drawing/2014/main" id="{48ED2E8B-6A1E-40B9-AEAD-77EFF286A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54076" y="5513950"/>
            <a:ext cx="304424" cy="3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2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7C54F6C-EF9D-ECDF-91CF-A95AFCF203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Einbettung in: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7A3EE22-CA94-495E-8B26-3C2630CCD1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3175C8-661B-4AD4-BB59-6CE2D623F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2191351"/>
            <a:ext cx="6366679" cy="2475298"/>
          </a:xfrm>
        </p:spPr>
        <p:txBody>
          <a:bodyPr/>
          <a:lstStyle/>
          <a:p>
            <a:r>
              <a:rPr lang="de-AT" dirty="0"/>
              <a:t>Wir leben die Stadt.</a:t>
            </a:r>
          </a:p>
          <a:p>
            <a:endParaRPr lang="de-AT" dirty="0"/>
          </a:p>
          <a:p>
            <a:r>
              <a:rPr lang="de-AT" dirty="0"/>
              <a:t>Europäische Menschen-</a:t>
            </a:r>
            <a:br>
              <a:rPr lang="de-AT" dirty="0"/>
            </a:br>
            <a:r>
              <a:rPr lang="de-AT" dirty="0"/>
              <a:t>rechte</a:t>
            </a:r>
            <a:br>
              <a:rPr lang="de-AT" dirty="0"/>
            </a:br>
            <a:br>
              <a:rPr lang="de-AT" dirty="0"/>
            </a:br>
            <a:r>
              <a:rPr lang="de-AT" dirty="0"/>
              <a:t>17 Nachhaltigkeitsziele </a:t>
            </a:r>
            <a:br>
              <a:rPr lang="de-AT" dirty="0"/>
            </a:br>
            <a:r>
              <a:rPr lang="de-AT" dirty="0"/>
              <a:t>der Vereinten Nationen </a:t>
            </a:r>
            <a:br>
              <a:rPr lang="de-AT" dirty="0"/>
            </a:br>
            <a:r>
              <a:rPr lang="de-AT" sz="1800" i="1" dirty="0" err="1"/>
              <a:t>Sustainable</a:t>
            </a:r>
            <a:r>
              <a:rPr lang="de-AT" sz="1800" i="1" dirty="0"/>
              <a:t> Development Goals</a:t>
            </a:r>
            <a:endParaRPr lang="de-AT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D19602-D1C5-43AE-B5E5-3C523DC6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270" y="2063502"/>
            <a:ext cx="7536475" cy="3895073"/>
          </a:xfrm>
          <a:prstGeom prst="rect">
            <a:avLst/>
          </a:prstGeom>
        </p:spPr>
      </p:pic>
      <p:sp>
        <p:nvSpPr>
          <p:cNvPr id="9" name="Rechteck: gefaltete Ecke 8">
            <a:extLst>
              <a:ext uri="{FF2B5EF4-FFF2-40B4-BE49-F238E27FC236}">
                <a16:creationId xmlns:a16="http://schemas.microsoft.com/office/drawing/2014/main" id="{5901C17E-9F63-4C89-8BA0-E252A6895CDA}"/>
              </a:ext>
            </a:extLst>
          </p:cNvPr>
          <p:cNvSpPr/>
          <p:nvPr/>
        </p:nvSpPr>
        <p:spPr>
          <a:xfrm>
            <a:off x="4561258" y="2210478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0" name="Rechteck: gefaltete Ecke 9">
            <a:extLst>
              <a:ext uri="{FF2B5EF4-FFF2-40B4-BE49-F238E27FC236}">
                <a16:creationId xmlns:a16="http://schemas.microsoft.com/office/drawing/2014/main" id="{D6A71419-06A5-4FB6-AE38-DEDAD7685E15}"/>
              </a:ext>
            </a:extLst>
          </p:cNvPr>
          <p:cNvSpPr/>
          <p:nvPr/>
        </p:nvSpPr>
        <p:spPr>
          <a:xfrm>
            <a:off x="5838938" y="2202360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1" name="Rechteck: gefaltete Ecke 10">
            <a:extLst>
              <a:ext uri="{FF2B5EF4-FFF2-40B4-BE49-F238E27FC236}">
                <a16:creationId xmlns:a16="http://schemas.microsoft.com/office/drawing/2014/main" id="{51D06035-810E-4049-846F-E75F68A9749A}"/>
              </a:ext>
            </a:extLst>
          </p:cNvPr>
          <p:cNvSpPr/>
          <p:nvPr/>
        </p:nvSpPr>
        <p:spPr>
          <a:xfrm>
            <a:off x="9522292" y="3439216"/>
            <a:ext cx="1094510" cy="1055744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2" name="Rechteck: gefaltete Ecke 11">
            <a:extLst>
              <a:ext uri="{FF2B5EF4-FFF2-40B4-BE49-F238E27FC236}">
                <a16:creationId xmlns:a16="http://schemas.microsoft.com/office/drawing/2014/main" id="{0E2E8CE2-BF22-4CEC-8349-24A535CB074D}"/>
              </a:ext>
            </a:extLst>
          </p:cNvPr>
          <p:cNvSpPr/>
          <p:nvPr/>
        </p:nvSpPr>
        <p:spPr>
          <a:xfrm>
            <a:off x="9522292" y="2210478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3" name="Rechteck: gefaltete Ecke 12">
            <a:extLst>
              <a:ext uri="{FF2B5EF4-FFF2-40B4-BE49-F238E27FC236}">
                <a16:creationId xmlns:a16="http://schemas.microsoft.com/office/drawing/2014/main" id="{7A3BF777-3B77-44CA-84D0-996F47312B54}"/>
              </a:ext>
            </a:extLst>
          </p:cNvPr>
          <p:cNvSpPr/>
          <p:nvPr/>
        </p:nvSpPr>
        <p:spPr>
          <a:xfrm>
            <a:off x="4601487" y="3439216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4" name="Rechteck: gefaltete Ecke 13">
            <a:extLst>
              <a:ext uri="{FF2B5EF4-FFF2-40B4-BE49-F238E27FC236}">
                <a16:creationId xmlns:a16="http://schemas.microsoft.com/office/drawing/2014/main" id="{ECA2BFCE-5ED2-4731-86BC-46B0C901AC84}"/>
              </a:ext>
            </a:extLst>
          </p:cNvPr>
          <p:cNvSpPr/>
          <p:nvPr/>
        </p:nvSpPr>
        <p:spPr>
          <a:xfrm>
            <a:off x="7032263" y="2209311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8EDFDEEC-C0D9-4246-BBDD-EC60DDE82D5A}"/>
              </a:ext>
            </a:extLst>
          </p:cNvPr>
          <p:cNvSpPr/>
          <p:nvPr/>
        </p:nvSpPr>
        <p:spPr>
          <a:xfrm>
            <a:off x="10780948" y="2191351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27DA146A-FD01-407A-AA79-09D036B80046}"/>
              </a:ext>
            </a:extLst>
          </p:cNvPr>
          <p:cNvSpPr/>
          <p:nvPr/>
        </p:nvSpPr>
        <p:spPr>
          <a:xfrm>
            <a:off x="8282708" y="2210478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D37901CC-2B34-47BD-AF6A-037A31497666}"/>
              </a:ext>
            </a:extLst>
          </p:cNvPr>
          <p:cNvSpPr/>
          <p:nvPr/>
        </p:nvSpPr>
        <p:spPr>
          <a:xfrm>
            <a:off x="10747929" y="3417456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Rechteck: gefaltete Ecke 17">
            <a:extLst>
              <a:ext uri="{FF2B5EF4-FFF2-40B4-BE49-F238E27FC236}">
                <a16:creationId xmlns:a16="http://schemas.microsoft.com/office/drawing/2014/main" id="{91200185-7EEF-42CD-A62B-EB8433864E11}"/>
              </a:ext>
            </a:extLst>
          </p:cNvPr>
          <p:cNvSpPr/>
          <p:nvPr/>
        </p:nvSpPr>
        <p:spPr>
          <a:xfrm>
            <a:off x="8257508" y="4683294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9" name="Rechteck: gefaltete Ecke 18">
            <a:extLst>
              <a:ext uri="{FF2B5EF4-FFF2-40B4-BE49-F238E27FC236}">
                <a16:creationId xmlns:a16="http://schemas.microsoft.com/office/drawing/2014/main" id="{3588B229-B177-4DDB-B9EB-6333FA360545}"/>
              </a:ext>
            </a:extLst>
          </p:cNvPr>
          <p:cNvSpPr/>
          <p:nvPr/>
        </p:nvSpPr>
        <p:spPr>
          <a:xfrm>
            <a:off x="8293501" y="3432545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1" name="Rechteck: gefaltete Ecke 20">
            <a:extLst>
              <a:ext uri="{FF2B5EF4-FFF2-40B4-BE49-F238E27FC236}">
                <a16:creationId xmlns:a16="http://schemas.microsoft.com/office/drawing/2014/main" id="{D7BC18D9-66F3-45BA-82E1-7D2E1951F14F}"/>
              </a:ext>
            </a:extLst>
          </p:cNvPr>
          <p:cNvSpPr/>
          <p:nvPr/>
        </p:nvSpPr>
        <p:spPr>
          <a:xfrm>
            <a:off x="4561310" y="4664797"/>
            <a:ext cx="1136073" cy="1069085"/>
          </a:xfrm>
          <a:prstGeom prst="foldedCorner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71746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5F178E-82EB-6655-DFA2-385B0E160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2773279"/>
            <a:ext cx="6366679" cy="11400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Menschen in Salzburg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Politik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Institutionen der Soziallandschaft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Verwaltung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CEA922-9C05-323A-0558-F75BAB5483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927" y="1478501"/>
            <a:ext cx="6366678" cy="1474787"/>
          </a:xfrm>
        </p:spPr>
        <p:txBody>
          <a:bodyPr/>
          <a:lstStyle/>
          <a:p>
            <a:r>
              <a:rPr lang="de-DE" dirty="0"/>
              <a:t>Ebenen der Beteiligung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93A56B82-0C5F-4361-9E61-FC2ACB68A7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0088" t="22326" r="17804" b="7263"/>
          <a:stretch/>
        </p:blipFill>
        <p:spPr>
          <a:xfrm>
            <a:off x="8887972" y="3712474"/>
            <a:ext cx="2853758" cy="195865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8BAA60-24CC-43E7-B7BD-1D7EFB700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23" y="1761390"/>
            <a:ext cx="3008880" cy="23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A31FE40-FE9F-4AD2-BE48-41D6646A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79" y="3993095"/>
            <a:ext cx="2310022" cy="183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150948D3-8985-4D73-A115-5DEA7AB458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</p:spTree>
    <p:extLst>
      <p:ext uri="{BB962C8B-B14F-4D97-AF65-F5344CB8AC3E}">
        <p14:creationId xmlns:p14="http://schemas.microsoft.com/office/powerpoint/2010/main" val="56717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5692758-7480-484A-BE38-B2921ADD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308" y="1495662"/>
            <a:ext cx="7260692" cy="437606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7C54F6C-EF9D-ECDF-91CF-A95AFCF203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Grundwerte </a:t>
            </a:r>
            <a:br>
              <a:rPr lang="de-DE" dirty="0"/>
            </a:br>
            <a:r>
              <a:rPr lang="de-DE" dirty="0"/>
              <a:t>und Haltungen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7A3EE22-CA94-495E-8B26-3C2630CCD1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3175C8-661B-4AD4-BB59-6CE2D623F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380" y="3472920"/>
            <a:ext cx="6366679" cy="421551"/>
          </a:xfrm>
        </p:spPr>
        <p:txBody>
          <a:bodyPr/>
          <a:lstStyle/>
          <a:p>
            <a:r>
              <a:rPr lang="de-AT" sz="3150" dirty="0"/>
              <a:t>Die Menschen stehen </a:t>
            </a:r>
            <a:br>
              <a:rPr lang="de-AT" sz="3150" dirty="0"/>
            </a:br>
            <a:r>
              <a:rPr lang="de-AT" sz="3150" dirty="0"/>
              <a:t>im Mittelpunkt.</a:t>
            </a:r>
          </a:p>
        </p:txBody>
      </p:sp>
    </p:spTree>
    <p:extLst>
      <p:ext uri="{BB962C8B-B14F-4D97-AF65-F5344CB8AC3E}">
        <p14:creationId xmlns:p14="http://schemas.microsoft.com/office/powerpoint/2010/main" val="199050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7C54F6C-EF9D-ECDF-91CF-A95AFCF203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9 Themenblumen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BCF376-818E-7CC9-9A2F-B92051DDC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270" y="2181902"/>
            <a:ext cx="8693730" cy="421551"/>
          </a:xfrm>
        </p:spPr>
        <p:txBody>
          <a:bodyPr/>
          <a:lstStyle/>
          <a:p>
            <a:r>
              <a:rPr lang="de-DE" dirty="0"/>
              <a:t>Agile Schwerpunkte (in alphabetischer Reihenfolge)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0D5D88C-A790-0C77-A843-1B55C013ADB0}"/>
              </a:ext>
            </a:extLst>
          </p:cNvPr>
          <p:cNvSpPr txBox="1">
            <a:spLocks/>
          </p:cNvSpPr>
          <p:nvPr/>
        </p:nvSpPr>
        <p:spPr>
          <a:xfrm>
            <a:off x="450270" y="2822843"/>
            <a:ext cx="11350303" cy="246777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8976"/>
              </a:buClr>
              <a:buSzPct val="160000"/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Begegnung</a:t>
            </a:r>
          </a:p>
          <a:p>
            <a:r>
              <a:rPr lang="de-DE" sz="2800" dirty="0"/>
              <a:t>Diversität und Vielfalt</a:t>
            </a:r>
          </a:p>
          <a:p>
            <a:r>
              <a:rPr lang="de-DE" sz="2800" dirty="0"/>
              <a:t>Gewaltschutz</a:t>
            </a:r>
          </a:p>
          <a:p>
            <a:r>
              <a:rPr lang="de-DE" sz="2800" dirty="0"/>
              <a:t>Information, Beratung, Kommunikation</a:t>
            </a:r>
          </a:p>
          <a:p>
            <a:r>
              <a:rPr lang="de-DE" sz="2800" dirty="0"/>
              <a:t>Nachhaltigkeit und Klima</a:t>
            </a:r>
          </a:p>
          <a:p>
            <a:r>
              <a:rPr lang="de-DE" sz="2800" dirty="0"/>
              <a:t>Partizipation, Teilhabe</a:t>
            </a:r>
          </a:p>
          <a:p>
            <a:r>
              <a:rPr lang="de-DE" sz="2800" dirty="0"/>
              <a:t>Sorgearbeit, Pflege, Gesundheit</a:t>
            </a:r>
          </a:p>
          <a:p>
            <a:r>
              <a:rPr lang="de-DE" sz="2800" dirty="0"/>
              <a:t>Sozial- und Lebensraum</a:t>
            </a:r>
          </a:p>
          <a:p>
            <a:r>
              <a:rPr lang="de-DE" sz="2800" dirty="0"/>
              <a:t>Wohnen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3869E99-4F4C-42FF-83E8-6A12F32C71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</p:spTree>
    <p:extLst>
      <p:ext uri="{BB962C8B-B14F-4D97-AF65-F5344CB8AC3E}">
        <p14:creationId xmlns:p14="http://schemas.microsoft.com/office/powerpoint/2010/main" val="393002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Gelegenheiten für Begegnung, Austausch und gemeinsame Aktivitäten ermöglichen.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de-DE" dirty="0"/>
              <a:t>Begegnung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Generationenübergreifende Begegnungen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Interkulturelle Begegnungen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Bewohnerservicestellen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Begegnungszonen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Barrierefreie Infrastruktur…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17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01E3B-AB3F-92FA-EF4E-48301BC90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Vielfalt, Miteinander, Diversität, Inklusion anerkennen und wertschätzen.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4AC7CB-2984-29C1-2A82-E628FA5F8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2. Diversität und Vielfalt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91EE8E-F780-4C64-8947-16466583D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725" y="6013450"/>
            <a:ext cx="3044825" cy="892175"/>
          </a:xfrm>
        </p:spPr>
        <p:txBody>
          <a:bodyPr/>
          <a:lstStyle/>
          <a:p>
            <a:r>
              <a:rPr lang="de-DE" dirty="0"/>
              <a:t>MA 3-00 Sozialplanung / Isabel Bojanovsky</a:t>
            </a:r>
          </a:p>
          <a:p>
            <a:r>
              <a:rPr lang="de-DE" dirty="0"/>
              <a:t>27.Juni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90C18-DE0C-42DC-A29B-5E231E5E6CE9}"/>
              </a:ext>
            </a:extLst>
          </p:cNvPr>
          <p:cNvSpPr txBox="1"/>
          <p:nvPr/>
        </p:nvSpPr>
        <p:spPr>
          <a:xfrm>
            <a:off x="6508527" y="2953288"/>
            <a:ext cx="50276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Subthemen - Blütenblätter: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Kinder und Jugendliche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Frauen, Männer, Geschlechtervielfalt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Menschen mit Behinderung</a:t>
            </a:r>
          </a:p>
          <a:p>
            <a:pPr marL="342900" indent="-342900">
              <a:buFontTx/>
              <a:buChar char="-"/>
            </a:pP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Integration und Inklusion</a:t>
            </a:r>
          </a:p>
          <a:p>
            <a:pPr marL="342900" indent="-342900">
              <a:buFontTx/>
              <a:buChar char="-"/>
            </a:pPr>
            <a:r>
              <a:rPr lang="de-A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Senior:innen</a:t>
            </a:r>
            <a:r>
              <a:rPr lang="de-AT" sz="2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Blume ohne Stiel mit einfarbiger Füllung">
            <a:extLst>
              <a:ext uri="{FF2B5EF4-FFF2-40B4-BE49-F238E27FC236}">
                <a16:creationId xmlns:a16="http://schemas.microsoft.com/office/drawing/2014/main" id="{57A931FE-7F45-4A66-AFEA-41D689CE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0327" y="2692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03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3/00 PowerPoint" id="{6F32CE6D-FACF-CB4C-84B0-D3C8AD940C30}" vid="{5D445888-F70C-BA47-A693-FCCA97B6BD3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 catsources=""/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MA3_00 PowerPoint</Template>
  <TotalTime>0</TotalTime>
  <Words>677</Words>
  <Application>Microsoft Office PowerPoint</Application>
  <PresentationFormat>Breitbild</PresentationFormat>
  <Paragraphs>178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Verdana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Stadler Jacqueline</dc:creator>
  <cp:lastModifiedBy>Neusüß-Raffeiner Sabine Mag.</cp:lastModifiedBy>
  <cp:revision>25</cp:revision>
  <dcterms:created xsi:type="dcterms:W3CDTF">2024-06-25T09:21:23Z</dcterms:created>
  <dcterms:modified xsi:type="dcterms:W3CDTF">2024-07-08T09:49:21Z</dcterms:modified>
</cp:coreProperties>
</file>