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18"/>
  </p:notesMasterIdLst>
  <p:handoutMasterIdLst>
    <p:handoutMasterId r:id="rId19"/>
  </p:handoutMasterIdLst>
  <p:sldIdLst>
    <p:sldId id="256" r:id="rId5"/>
    <p:sldId id="557" r:id="rId6"/>
    <p:sldId id="560" r:id="rId7"/>
    <p:sldId id="266" r:id="rId8"/>
    <p:sldId id="267" r:id="rId9"/>
    <p:sldId id="268" r:id="rId10"/>
    <p:sldId id="276" r:id="rId11"/>
    <p:sldId id="273" r:id="rId12"/>
    <p:sldId id="278" r:id="rId13"/>
    <p:sldId id="277" r:id="rId14"/>
    <p:sldId id="559" r:id="rId15"/>
    <p:sldId id="561" r:id="rId16"/>
    <p:sldId id="284" r:id="rId17"/>
  </p:sldIdLst>
  <p:sldSz cx="9144000" cy="5143500" type="screen16x9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CF0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7" autoAdjust="0"/>
    <p:restoredTop sz="80891" autoAdjust="0"/>
  </p:normalViewPr>
  <p:slideViewPr>
    <p:cSldViewPr snapToGrid="0" snapToObjects="1">
      <p:cViewPr>
        <p:scale>
          <a:sx n="110" d="100"/>
          <a:sy n="110" d="100"/>
        </p:scale>
        <p:origin x="1494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F7E0BD88-2531-1E43-9019-6400B9DA3C58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C7425587-0618-3A42-B9F5-4C05D01BAE3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68135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D1C6D3F7-D8DD-4446-B6E9-0D9C98A36B93}" type="datetimeFigureOut">
              <a:rPr lang="de-DE" smtClean="0"/>
              <a:t>22.10.2025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3" y="9721106"/>
            <a:ext cx="3078427" cy="511731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F3CF7C1E-C48E-DA49-A4C4-6F45DC18F67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4639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7C1E-C48E-DA49-A4C4-6F45DC18F67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955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7C1E-C48E-DA49-A4C4-6F45DC18F67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4312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7C1E-C48E-DA49-A4C4-6F45DC18F67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7682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7C1E-C48E-DA49-A4C4-6F45DC18F676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6004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7C1E-C48E-DA49-A4C4-6F45DC18F67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280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7C1E-C48E-DA49-A4C4-6F45DC18F67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458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Unterlagen werden geliefert am: </a:t>
            </a:r>
          </a:p>
          <a:p>
            <a:r>
              <a:rPr lang="de-AT" dirty="0"/>
              <a:t>Roll-</a:t>
            </a:r>
            <a:r>
              <a:rPr lang="de-AT" dirty="0" err="1"/>
              <a:t>up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7C1E-C48E-DA49-A4C4-6F45DC18F67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2851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7C1E-C48E-DA49-A4C4-6F45DC18F67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303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7C1E-C48E-DA49-A4C4-6F45DC18F67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2010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7C1E-C48E-DA49-A4C4-6F45DC18F67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3118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7C1E-C48E-DA49-A4C4-6F45DC18F67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249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7C1E-C48E-DA49-A4C4-6F45DC18F67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7950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F7C1E-C48E-DA49-A4C4-6F45DC18F67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06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+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524"/>
            <a:ext cx="9141290" cy="5141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6000" y="1350001"/>
            <a:ext cx="7666717" cy="990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err="1"/>
              <a:t>Willkommen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15999" y="2339999"/>
            <a:ext cx="7666717" cy="1908133"/>
          </a:xfrm>
        </p:spPr>
        <p:txBody>
          <a:bodyPr>
            <a:normAutofit/>
          </a:bodyPr>
          <a:lstStyle>
            <a:lvl1pPr marL="0" indent="0" algn="l">
              <a:buNone/>
              <a:defRPr sz="35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Präsentation</a:t>
            </a:r>
            <a:br>
              <a:rPr lang="en-US" dirty="0"/>
            </a:br>
            <a:r>
              <a:rPr lang="en-US" dirty="0"/>
              <a:t>der </a:t>
            </a:r>
            <a:r>
              <a:rPr lang="en-US" dirty="0" err="1"/>
              <a:t>Stadt</a:t>
            </a:r>
            <a:r>
              <a:rPr lang="en-US" dirty="0"/>
              <a:t> Salzburg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Thema / VerfasserIn</a:t>
            </a:r>
            <a:endParaRPr lang="en-US" dirty="0"/>
          </a:p>
        </p:txBody>
      </p:sp>
      <p:pic>
        <p:nvPicPr>
          <p:cNvPr id="9" name="Bild 10">
            <a:extLst>
              <a:ext uri="{FF2B5EF4-FFF2-40B4-BE49-F238E27FC236}">
                <a16:creationId xmlns:a16="http://schemas.microsoft.com/office/drawing/2014/main" id="{7A0BF36E-9EFE-5B47-BABB-978700F69F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0906" y="4596378"/>
            <a:ext cx="1222468" cy="432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878EF87-9E0C-4B48-9521-585F337C7D9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1" y="4726490"/>
            <a:ext cx="1692604" cy="2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 + Bild mit Bildtext (un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433096" y="4861263"/>
            <a:ext cx="3763084" cy="131387"/>
          </a:xfrm>
          <a:prstGeom prst="rect">
            <a:avLst/>
          </a:prstGeom>
        </p:spPr>
        <p:txBody>
          <a:bodyPr/>
          <a:lstStyle/>
          <a:p>
            <a:r>
              <a:rPr lang="de-AT"/>
              <a:t>10. September 2020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Thema / VerfasserIn</a:t>
            </a:r>
            <a:endParaRPr lang="en-US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60000" y="1350000"/>
            <a:ext cx="5400000" cy="720000"/>
          </a:xfrm>
        </p:spPr>
        <p:txBody>
          <a:bodyPr/>
          <a:lstStyle/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/>
          </p:nvPr>
        </p:nvSpPr>
        <p:spPr>
          <a:xfrm>
            <a:off x="6239855" y="1451357"/>
            <a:ext cx="2578100" cy="2413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40463" y="3917950"/>
            <a:ext cx="2578100" cy="312738"/>
          </a:xfrm>
        </p:spPr>
        <p:txBody>
          <a:bodyPr>
            <a:normAutofit/>
          </a:bodyPr>
          <a:lstStyle>
            <a:lvl1pPr marL="0" indent="0" algn="r">
              <a:buNone/>
              <a:defRPr sz="1000"/>
            </a:lvl1pPr>
          </a:lstStyle>
          <a:p>
            <a:pPr lvl="0"/>
            <a:r>
              <a:rPr lang="de-AT" dirty="0"/>
              <a:t>Bildtext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60000" y="2070000"/>
            <a:ext cx="5400000" cy="21600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85585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 + Bild mit Bildtext (ob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433096" y="4861263"/>
            <a:ext cx="3763084" cy="131387"/>
          </a:xfrm>
          <a:prstGeom prst="rect">
            <a:avLst/>
          </a:prstGeom>
        </p:spPr>
        <p:txBody>
          <a:bodyPr/>
          <a:lstStyle/>
          <a:p>
            <a:r>
              <a:rPr lang="de-AT"/>
              <a:t>10. September 2020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Thema / VerfasserIn</a:t>
            </a:r>
            <a:endParaRPr lang="en-US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60000" y="1350000"/>
            <a:ext cx="5400000" cy="720000"/>
          </a:xfrm>
        </p:spPr>
        <p:txBody>
          <a:bodyPr/>
          <a:lstStyle/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2"/>
          </p:nvPr>
        </p:nvSpPr>
        <p:spPr>
          <a:xfrm>
            <a:off x="6239855" y="2069999"/>
            <a:ext cx="2578100" cy="179435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40463" y="1350000"/>
            <a:ext cx="2578100" cy="622803"/>
          </a:xfrm>
        </p:spPr>
        <p:txBody>
          <a:bodyPr anchor="b">
            <a:normAutofit/>
          </a:bodyPr>
          <a:lstStyle>
            <a:lvl1pPr marL="0" indent="0" algn="r">
              <a:buNone/>
              <a:defRPr sz="1000"/>
            </a:lvl1pPr>
          </a:lstStyle>
          <a:p>
            <a:pPr lvl="0"/>
            <a:r>
              <a:rPr lang="de-AT" dirty="0"/>
              <a:t>Bildtext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60000" y="2070000"/>
            <a:ext cx="5400000" cy="21600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50556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478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+ Sponso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524"/>
            <a:ext cx="9141290" cy="51419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6000" y="1350001"/>
            <a:ext cx="7666717" cy="990000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 err="1"/>
              <a:t>Willkommen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15999" y="2339999"/>
            <a:ext cx="7666717" cy="1908133"/>
          </a:xfrm>
        </p:spPr>
        <p:txBody>
          <a:bodyPr>
            <a:normAutofit/>
          </a:bodyPr>
          <a:lstStyle>
            <a:lvl1pPr marL="0" indent="0" algn="l">
              <a:buNone/>
              <a:defRPr sz="35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einer</a:t>
            </a:r>
            <a:r>
              <a:rPr lang="en-US" dirty="0"/>
              <a:t> </a:t>
            </a:r>
            <a:r>
              <a:rPr lang="en-US" dirty="0" err="1"/>
              <a:t>Präsentation</a:t>
            </a:r>
            <a:br>
              <a:rPr lang="en-US" dirty="0"/>
            </a:br>
            <a:r>
              <a:rPr lang="en-US" dirty="0"/>
              <a:t>der </a:t>
            </a:r>
            <a:r>
              <a:rPr lang="en-US" dirty="0" err="1"/>
              <a:t>Stadt</a:t>
            </a:r>
            <a:r>
              <a:rPr lang="en-US" dirty="0"/>
              <a:t> Salzburg</a:t>
            </a:r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8AEB2A01-13B1-B342-8A5D-29A351EDBD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10906" y="4596378"/>
            <a:ext cx="1222468" cy="432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83676CE-7961-6841-8A4D-309785F974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1" y="4726490"/>
            <a:ext cx="1692604" cy="2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9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Thema / VerfasserIn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0" y="1147763"/>
            <a:ext cx="9144000" cy="33004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306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Sponso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0" y="1147763"/>
            <a:ext cx="9144000" cy="33004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0380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Untertitel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1350000"/>
            <a:ext cx="8424000" cy="469933"/>
          </a:xfrm>
        </p:spPr>
        <p:txBody>
          <a:bodyPr/>
          <a:lstStyle/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Thema / VerfasserIn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825143"/>
            <a:ext cx="8423275" cy="3305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e-AT" dirty="0"/>
              <a:t>Unterüberschrift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60363" y="2365375"/>
            <a:ext cx="8423275" cy="1849438"/>
          </a:xfrm>
        </p:spPr>
        <p:txBody>
          <a:bodyPr numCol="1"/>
          <a:lstStyle/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539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Untertitel + Text (2 Spal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1350000"/>
            <a:ext cx="8424000" cy="469933"/>
          </a:xfrm>
        </p:spPr>
        <p:txBody>
          <a:bodyPr/>
          <a:lstStyle/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Thema / VerfasserIn</a:t>
            </a:r>
            <a:endParaRPr lang="en-US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60363" y="1825143"/>
            <a:ext cx="8423275" cy="3305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de-AT" dirty="0"/>
              <a:t>Unterüberschrift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360363" y="2365375"/>
            <a:ext cx="8423275" cy="1849438"/>
          </a:xfrm>
        </p:spPr>
        <p:txBody>
          <a:bodyPr numCol="2" spcCol="180000"/>
          <a:lstStyle/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/>
              <a:t>Zweite Ebene</a:t>
            </a:r>
          </a:p>
          <a:p>
            <a:pPr lvl="2"/>
            <a:r>
              <a:rPr lang="de-AT" dirty="0"/>
              <a:t>Dritte Ebene</a:t>
            </a:r>
          </a:p>
          <a:p>
            <a:pPr lvl="3"/>
            <a:r>
              <a:rPr lang="de-AT" dirty="0"/>
              <a:t>Vierte Ebene</a:t>
            </a:r>
          </a:p>
          <a:p>
            <a:pPr lvl="4"/>
            <a:r>
              <a:rPr lang="de-AT" dirty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9913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Thema / VerfasserIn</a:t>
            </a:r>
            <a:endParaRPr lang="en-US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360000" y="2070000"/>
            <a:ext cx="8424000" cy="21600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1229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1350000"/>
            <a:ext cx="5400000" cy="720000"/>
          </a:xfrm>
        </p:spPr>
        <p:txBody>
          <a:bodyPr/>
          <a:lstStyle/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433096" y="4861263"/>
            <a:ext cx="3763084" cy="131387"/>
          </a:xfrm>
          <a:prstGeom prst="rect">
            <a:avLst/>
          </a:prstGeom>
        </p:spPr>
        <p:txBody>
          <a:bodyPr/>
          <a:lstStyle/>
          <a:p>
            <a:r>
              <a:rPr lang="de-AT" dirty="0"/>
              <a:t>10. September 2020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Thema / VerfasserIn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/>
          </p:nvPr>
        </p:nvSpPr>
        <p:spPr>
          <a:xfrm>
            <a:off x="6203950" y="1147763"/>
            <a:ext cx="2940050" cy="33051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360000" y="2070000"/>
            <a:ext cx="5400000" cy="21600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533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+ Text +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2433096" y="4861263"/>
            <a:ext cx="3763084" cy="131387"/>
          </a:xfrm>
          <a:prstGeom prst="rect">
            <a:avLst/>
          </a:prstGeom>
        </p:spPr>
        <p:txBody>
          <a:bodyPr/>
          <a:lstStyle/>
          <a:p>
            <a:r>
              <a:rPr lang="de-AT"/>
              <a:t>10. September 2020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Thema / VerfasserIn</a:t>
            </a:r>
            <a:endParaRPr lang="en-US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60000" y="1350000"/>
            <a:ext cx="5400000" cy="720000"/>
          </a:xfrm>
        </p:spPr>
        <p:txBody>
          <a:bodyPr/>
          <a:lstStyle/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2"/>
          </p:nvPr>
        </p:nvSpPr>
        <p:spPr>
          <a:xfrm>
            <a:off x="6203950" y="1147764"/>
            <a:ext cx="2940050" cy="162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03950" y="2825738"/>
            <a:ext cx="2940050" cy="162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60000" y="2070000"/>
            <a:ext cx="5400000" cy="21600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pPr lvl="0"/>
            <a:r>
              <a:rPr lang="de-AT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6741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1524"/>
            <a:ext cx="9141290" cy="514197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135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2070000"/>
            <a:ext cx="8424000" cy="216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3096" y="4642291"/>
            <a:ext cx="3763084" cy="218972"/>
          </a:xfrm>
          <a:prstGeom prst="rect">
            <a:avLst/>
          </a:prstGeom>
        </p:spPr>
        <p:txBody>
          <a:bodyPr vert="horz" lIns="0" tIns="45720" rIns="0" bIns="0" rtlCol="0" anchor="t"/>
          <a:lstStyle>
            <a:lvl1pPr algn="l">
              <a:defRPr sz="900">
                <a:solidFill>
                  <a:srgbClr val="000000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© </a:t>
            </a:r>
            <a:r>
              <a:rPr lang="en-US" dirty="0" err="1"/>
              <a:t>Thema</a:t>
            </a:r>
            <a:r>
              <a:rPr lang="en-US" dirty="0"/>
              <a:t> / </a:t>
            </a:r>
            <a:r>
              <a:rPr lang="en-US" dirty="0" err="1"/>
              <a:t>VerfasserIn</a:t>
            </a:r>
            <a:endParaRPr lang="en-US" dirty="0"/>
          </a:p>
        </p:txBody>
      </p:sp>
      <p:pic>
        <p:nvPicPr>
          <p:cNvPr id="11" name="Bild 10"/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6710906" y="4596378"/>
            <a:ext cx="1222468" cy="432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2DFA0F4-261D-5943-8A91-CBF4270B460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60001" y="4726490"/>
            <a:ext cx="1692604" cy="2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8" r:id="rId2"/>
    <p:sldLayoutId id="2147493457" r:id="rId3"/>
    <p:sldLayoutId id="2147493459" r:id="rId4"/>
    <p:sldLayoutId id="2147493461" r:id="rId5"/>
    <p:sldLayoutId id="2147493460" r:id="rId6"/>
    <p:sldLayoutId id="2147493463" r:id="rId7"/>
    <p:sldLayoutId id="2147493464" r:id="rId8"/>
    <p:sldLayoutId id="2147493465" r:id="rId9"/>
    <p:sldLayoutId id="2147493466" r:id="rId10"/>
    <p:sldLayoutId id="2147493467" r:id="rId11"/>
    <p:sldLayoutId id="2147493462" r:id="rId12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270000" indent="-270000" algn="l" defTabSz="457200" rtl="0" eaLnBrk="1" latinLnBrk="0" hangingPunct="1">
        <a:spcBef>
          <a:spcPct val="20000"/>
        </a:spcBef>
        <a:buClr>
          <a:srgbClr val="CF072F"/>
        </a:buClr>
        <a:buSzPct val="150000"/>
        <a:buFont typeface="Lucida Grande"/>
        <a:buChar char="■"/>
        <a:defRPr sz="1800" kern="1200">
          <a:solidFill>
            <a:schemeClr val="tx1"/>
          </a:solidFill>
          <a:latin typeface="Verdana"/>
          <a:ea typeface="+mn-ea"/>
          <a:cs typeface="Verdana"/>
        </a:defRPr>
      </a:lvl1pPr>
      <a:lvl2pPr marL="576000" indent="-2160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Verdana"/>
          <a:ea typeface="+mn-ea"/>
          <a:cs typeface="Verdana"/>
        </a:defRPr>
      </a:lvl2pPr>
      <a:lvl3pPr marL="756000" indent="-144000" algn="l" defTabSz="457200" rtl="0" eaLnBrk="1" latinLnBrk="0" hangingPunct="1">
        <a:spcBef>
          <a:spcPct val="20000"/>
        </a:spcBef>
        <a:buFont typeface="Wingdings" charset="2"/>
        <a:buChar char="§"/>
        <a:defRPr sz="1400" kern="1200">
          <a:solidFill>
            <a:schemeClr val="tx1"/>
          </a:solidFill>
          <a:latin typeface="Verdana"/>
          <a:ea typeface="+mn-ea"/>
          <a:cs typeface="Verdana"/>
        </a:defRPr>
      </a:lvl3pPr>
      <a:lvl4pPr marL="990000" indent="-180000" algn="l" defTabSz="457200" rtl="0" eaLnBrk="1" latinLnBrk="0" hangingPunct="1">
        <a:spcBef>
          <a:spcPct val="20000"/>
        </a:spcBef>
        <a:buFont typeface="Symbol" charset="2"/>
        <a:buChar char="-"/>
        <a:defRPr sz="1200" kern="1200">
          <a:solidFill>
            <a:schemeClr val="tx1"/>
          </a:solidFill>
          <a:latin typeface="Verdana"/>
          <a:ea typeface="+mn-ea"/>
          <a:cs typeface="Verdana"/>
        </a:defRPr>
      </a:lvl4pPr>
      <a:lvl5pPr marL="1116000" indent="-144000" algn="l" defTabSz="457200" rtl="0" eaLnBrk="1" latinLnBrk="0" hangingPunct="1">
        <a:spcBef>
          <a:spcPct val="20000"/>
        </a:spcBef>
        <a:buFont typeface="Arial"/>
        <a:buChar char="•"/>
        <a:defRPr sz="1000" kern="1200">
          <a:solidFill>
            <a:schemeClr val="tx1"/>
          </a:solidFill>
          <a:latin typeface="Verdana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5385" y="1171951"/>
            <a:ext cx="7666717" cy="990000"/>
          </a:xfrm>
        </p:spPr>
        <p:txBody>
          <a:bodyPr/>
          <a:lstStyle/>
          <a:p>
            <a:r>
              <a:rPr lang="de-DE" sz="4000" dirty="0"/>
              <a:t>Entwurf des Räumlichen Entwicklungskonzepts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15385" y="2977587"/>
            <a:ext cx="4890905" cy="1533317"/>
          </a:xfrm>
        </p:spPr>
        <p:txBody>
          <a:bodyPr>
            <a:normAutofit/>
          </a:bodyPr>
          <a:lstStyle/>
          <a:p>
            <a:r>
              <a:rPr lang="de-DE" sz="2400" dirty="0"/>
              <a:t>Pressekonferenz zur öffentlichen Auflage</a:t>
            </a:r>
          </a:p>
          <a:p>
            <a:r>
              <a:rPr lang="de-DE" sz="1400" dirty="0"/>
              <a:t>27. Oktober 2025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2B8509B6-D1C8-4882-AB6A-22847798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096" y="4642291"/>
            <a:ext cx="3763084" cy="218972"/>
          </a:xfrm>
        </p:spPr>
        <p:txBody>
          <a:bodyPr/>
          <a:lstStyle/>
          <a:p>
            <a:r>
              <a:rPr lang="en-US" dirty="0"/>
              <a:t>© MA 5/03 – Amt für Stadtplanung und </a:t>
            </a:r>
            <a:r>
              <a:rPr lang="en-US" dirty="0" err="1"/>
              <a:t>Verkehr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1539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000" b="1" dirty="0"/>
              <a:t>Erläuterungsbericht inkl. Umweltbericht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E78963E-CAA8-456F-AA4C-FDBD5DC37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096" y="4642291"/>
            <a:ext cx="3763084" cy="218972"/>
          </a:xfrm>
        </p:spPr>
        <p:txBody>
          <a:bodyPr/>
          <a:lstStyle/>
          <a:p>
            <a:r>
              <a:rPr lang="en-US" dirty="0"/>
              <a:t>© MA 5/03 – Amt für Stadtplanung und </a:t>
            </a:r>
            <a:r>
              <a:rPr lang="en-US" dirty="0" err="1"/>
              <a:t>Verkehr</a:t>
            </a:r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F113BDB-062F-4CDD-AE06-3D80D2FC1046}"/>
              </a:ext>
            </a:extLst>
          </p:cNvPr>
          <p:cNvSpPr txBox="1"/>
          <p:nvPr/>
        </p:nvSpPr>
        <p:spPr>
          <a:xfrm>
            <a:off x="359999" y="1733223"/>
            <a:ext cx="6411504" cy="267765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de-AT" sz="1400" b="1" dirty="0"/>
              <a:t>Erläuterungsbericht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400" dirty="0"/>
              <a:t>Definiert die Inhalte des Entwicklungsplans näher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400" dirty="0"/>
              <a:t>Mögliche Baulandpotentiale inkl. Eignung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400" dirty="0"/>
              <a:t>Mögliche Einbringungen in Deklaration / Grüngürtel inkl. Qualitäten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400" dirty="0"/>
              <a:t>Übereinstimmung mit den Festlegungen des regionalen Grüngürtels und der Deklaration</a:t>
            </a:r>
          </a:p>
          <a:p>
            <a:endParaRPr lang="de-AT" sz="1400" b="1" dirty="0"/>
          </a:p>
          <a:p>
            <a:r>
              <a:rPr lang="de-AT" sz="1400" b="1" dirty="0"/>
              <a:t>Umweltbericht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400" dirty="0"/>
              <a:t>Prüfung aller prüfpflichtigen Flächen (</a:t>
            </a:r>
            <a:r>
              <a:rPr lang="de-AT" sz="1400"/>
              <a:t>erstmalige Baulandausweisung</a:t>
            </a:r>
            <a:r>
              <a:rPr lang="de-AT" sz="1400" dirty="0"/>
              <a:t>, &gt;5.000m²) anhand von sieben Schutzgütern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400" dirty="0"/>
              <a:t>Definition von Maßnahmen zur Minderung der Auswirkungen (=standortbezogene Festlegungen)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8425FB-7673-4A5B-8764-F7985618D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503" y="1378941"/>
            <a:ext cx="2111663" cy="298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95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000" b="1" dirty="0"/>
              <a:t>Weitere Informationsangebote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E78963E-CAA8-456F-AA4C-FDBD5DC37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096" y="4642291"/>
            <a:ext cx="3763084" cy="218972"/>
          </a:xfrm>
        </p:spPr>
        <p:txBody>
          <a:bodyPr/>
          <a:lstStyle/>
          <a:p>
            <a:r>
              <a:rPr lang="en-US" dirty="0"/>
              <a:t>© MA 5/03 – Amt für Stadtplanung und </a:t>
            </a:r>
            <a:r>
              <a:rPr lang="en-US" dirty="0" err="1"/>
              <a:t>Verkehr</a:t>
            </a:r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F113BDB-062F-4CDD-AE06-3D80D2FC1046}"/>
              </a:ext>
            </a:extLst>
          </p:cNvPr>
          <p:cNvSpPr txBox="1"/>
          <p:nvPr/>
        </p:nvSpPr>
        <p:spPr>
          <a:xfrm>
            <a:off x="359999" y="1820151"/>
            <a:ext cx="7034714" cy="24622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de-AT" sz="1400" b="1" dirty="0"/>
              <a:t>Stadtweiter Postwurf</a:t>
            </a:r>
          </a:p>
          <a:p>
            <a:r>
              <a:rPr lang="de-AT" sz="1400" dirty="0"/>
              <a:t>Ergeht an alle Haushalte und enthält die wichtigsten Informationen</a:t>
            </a:r>
          </a:p>
          <a:p>
            <a:endParaRPr lang="de-AT" sz="1400" b="1" dirty="0"/>
          </a:p>
          <a:p>
            <a:r>
              <a:rPr lang="de-AT" sz="1400" b="1" dirty="0"/>
              <a:t>Dialogveranstaltungen zum Räumlichen Entwicklungskonzept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it-IT" sz="1400" b="0" i="0" u="none" strike="noStrike" baseline="0" dirty="0">
                <a:latin typeface="+mj-lt"/>
              </a:rPr>
              <a:t>Di, 4. November, 16 – 20 </a:t>
            </a:r>
            <a:r>
              <a:rPr lang="it-IT" sz="1400" b="0" i="0" u="none" strike="noStrike" baseline="0" dirty="0" err="1">
                <a:latin typeface="+mj-lt"/>
              </a:rPr>
              <a:t>Uhr</a:t>
            </a:r>
            <a:r>
              <a:rPr lang="it-IT" sz="1400" b="0" i="0" u="none" strike="noStrike" baseline="0" dirty="0">
                <a:latin typeface="+mj-lt"/>
              </a:rPr>
              <a:t>, </a:t>
            </a:r>
            <a:r>
              <a:rPr lang="de-AT" sz="1400" b="0" i="0" u="none" strike="noStrike" baseline="0" dirty="0">
                <a:latin typeface="+mj-lt"/>
              </a:rPr>
              <a:t>SN-Saal, Karolingerstraße 40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pt-BR" sz="1400" b="0" i="0" u="none" strike="noStrike" baseline="0" dirty="0">
                <a:latin typeface="+mj-lt"/>
              </a:rPr>
              <a:t>Do, 6. November, 16 – 20 Uhr, </a:t>
            </a:r>
            <a:r>
              <a:rPr lang="de-AT" sz="1400" b="0" i="0" u="none" strike="noStrike" baseline="0" dirty="0">
                <a:latin typeface="+mj-lt"/>
              </a:rPr>
              <a:t>Hotel Dorint, Sterneckstraße 20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it-IT" sz="1400" b="0" i="0" u="none" strike="noStrike" baseline="0" dirty="0">
                <a:latin typeface="+mj-lt"/>
              </a:rPr>
              <a:t>Di, 11. November, 16 – 20 </a:t>
            </a:r>
            <a:r>
              <a:rPr lang="it-IT" sz="1400" b="0" i="0" u="none" strike="noStrike" baseline="0" dirty="0" err="1">
                <a:latin typeface="+mj-lt"/>
              </a:rPr>
              <a:t>Uhr</a:t>
            </a:r>
            <a:r>
              <a:rPr lang="it-IT" sz="1400" b="0" i="0" u="none" strike="noStrike" baseline="0" dirty="0">
                <a:latin typeface="+mj-lt"/>
              </a:rPr>
              <a:t>, </a:t>
            </a:r>
            <a:r>
              <a:rPr lang="de-AT" sz="1400" b="0" i="0" u="none" strike="noStrike" baseline="0" dirty="0">
                <a:latin typeface="+mj-lt"/>
              </a:rPr>
              <a:t>Techno-Z, Jakob-Haringer-Straße 5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pt-BR" sz="1400" b="0" i="0" u="none" strike="noStrike" baseline="0" dirty="0">
                <a:latin typeface="+mj-lt"/>
              </a:rPr>
              <a:t>Do, 13. November, 16 – 20 Uhr, </a:t>
            </a:r>
            <a:r>
              <a:rPr lang="de-AT" sz="1400" b="0" i="0" u="none" strike="noStrike" baseline="0" dirty="0" err="1">
                <a:latin typeface="+mj-lt"/>
              </a:rPr>
              <a:t>Heffterhof</a:t>
            </a:r>
            <a:r>
              <a:rPr lang="de-AT" sz="1400" b="0" i="0" u="none" strike="noStrike" baseline="0" dirty="0">
                <a:latin typeface="+mj-lt"/>
              </a:rPr>
              <a:t>, Maria-</a:t>
            </a:r>
            <a:r>
              <a:rPr lang="de-AT" sz="1400" b="0" i="0" u="none" strike="noStrike" baseline="0" dirty="0" err="1">
                <a:latin typeface="+mj-lt"/>
              </a:rPr>
              <a:t>Cebotari</a:t>
            </a:r>
            <a:r>
              <a:rPr lang="de-AT" sz="1400" b="0" i="0" u="none" strike="noStrike" baseline="0" dirty="0">
                <a:latin typeface="+mj-lt"/>
              </a:rPr>
              <a:t>-Straße 1-7</a:t>
            </a:r>
          </a:p>
          <a:p>
            <a:pPr algn="l"/>
            <a:endParaRPr lang="de-AT" sz="1400" b="1" dirty="0">
              <a:latin typeface="+mj-lt"/>
            </a:endParaRPr>
          </a:p>
          <a:p>
            <a:r>
              <a:rPr lang="de-AT" sz="1400" b="1" dirty="0"/>
              <a:t>Ausstellung in der Wolf-Dietrich-Halle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400" dirty="0"/>
              <a:t>Zeitraum 27.10 – 12.12.2025</a:t>
            </a:r>
          </a:p>
        </p:txBody>
      </p:sp>
    </p:spTree>
    <p:extLst>
      <p:ext uri="{BB962C8B-B14F-4D97-AF65-F5344CB8AC3E}">
        <p14:creationId xmlns:p14="http://schemas.microsoft.com/office/powerpoint/2010/main" val="3370207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000" b="1" dirty="0"/>
              <a:t>Nächste Schritte nach Ende der öffentlichen Auflage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E78963E-CAA8-456F-AA4C-FDBD5DC37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096" y="4642291"/>
            <a:ext cx="3763084" cy="218972"/>
          </a:xfrm>
        </p:spPr>
        <p:txBody>
          <a:bodyPr/>
          <a:lstStyle/>
          <a:p>
            <a:r>
              <a:rPr lang="en-US" dirty="0"/>
              <a:t>© MA 5/03 – Amt für Stadtplanung und </a:t>
            </a:r>
            <a:r>
              <a:rPr lang="en-US" dirty="0" err="1"/>
              <a:t>Verkehr</a:t>
            </a:r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F113BDB-062F-4CDD-AE06-3D80D2FC1046}"/>
              </a:ext>
            </a:extLst>
          </p:cNvPr>
          <p:cNvSpPr txBox="1"/>
          <p:nvPr/>
        </p:nvSpPr>
        <p:spPr>
          <a:xfrm>
            <a:off x="359999" y="1733223"/>
            <a:ext cx="6411504" cy="198778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endParaRPr lang="de-AT" sz="1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AT" sz="1400" dirty="0"/>
              <a:t>Sichtung der eingelangten Einwendungen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AT" sz="1400" dirty="0"/>
              <a:t>Überarbeitung des REK-Entwurfs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AT" sz="1400" dirty="0"/>
              <a:t>Neuerliche Vorlage in den politischen Gremien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AT" sz="1400" dirty="0"/>
              <a:t>Beschlussfassung im Gemeinderat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AT" sz="1400" dirty="0"/>
              <a:t>Aufsichtsbehördliche Genehmigung</a:t>
            </a:r>
          </a:p>
        </p:txBody>
      </p:sp>
    </p:spTree>
    <p:extLst>
      <p:ext uri="{BB962C8B-B14F-4D97-AF65-F5344CB8AC3E}">
        <p14:creationId xmlns:p14="http://schemas.microsoft.com/office/powerpoint/2010/main" val="2350275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5385" y="1773313"/>
            <a:ext cx="7666717" cy="990000"/>
          </a:xfrm>
        </p:spPr>
        <p:txBody>
          <a:bodyPr/>
          <a:lstStyle/>
          <a:p>
            <a:r>
              <a:rPr lang="de-DE" sz="4000" dirty="0"/>
              <a:t>Vielen Dank für Ihre Aufmerksamkeit!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2B8509B6-D1C8-4882-AB6A-228477982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096" y="4642291"/>
            <a:ext cx="3763084" cy="218972"/>
          </a:xfrm>
        </p:spPr>
        <p:txBody>
          <a:bodyPr/>
          <a:lstStyle/>
          <a:p>
            <a:r>
              <a:rPr lang="en-US" dirty="0"/>
              <a:t>© MA 5/03 – Amt für Stadtplanung und </a:t>
            </a:r>
            <a:r>
              <a:rPr lang="en-US" dirty="0" err="1"/>
              <a:t>Verkehr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925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b="1" dirty="0"/>
              <a:t>Was ist das REK?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A44222E-0282-4BED-9296-383E77B4E1FD}"/>
              </a:ext>
            </a:extLst>
          </p:cNvPr>
          <p:cNvSpPr txBox="1"/>
          <p:nvPr/>
        </p:nvSpPr>
        <p:spPr>
          <a:xfrm>
            <a:off x="360000" y="1817048"/>
            <a:ext cx="5712907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AT" sz="1400" dirty="0"/>
              <a:t>Rahmenplan für Salzburgs Stadtentwicklung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AT" sz="1400" dirty="0"/>
              <a:t>Grundlage Salzburger Raumordnungsgesetz 2009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AT" sz="1400" dirty="0"/>
              <a:t>Aktuell REK 2007 – Erfordernis der Neuaufstellung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AT" sz="1400" dirty="0"/>
              <a:t>Planungszeitraum 25 Jahre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AT" sz="1400" dirty="0"/>
              <a:t>Grundlagen für Vorhaben der Stadtplanung, </a:t>
            </a:r>
            <a:br>
              <a:rPr lang="de-AT" sz="1400" dirty="0"/>
            </a:br>
            <a:r>
              <a:rPr lang="de-AT" sz="1400" dirty="0"/>
              <a:t>insbesondere für Flächenwidmungs- und Bebauungspläne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AT" sz="1400" dirty="0"/>
              <a:t>Wichtigste inhaltliche und strategische Grundlage für Stadtplanung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AT" sz="1400" dirty="0"/>
              <a:t>Selbstbindungsbeschluss der Gemeinde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de-AT" sz="1400" dirty="0"/>
              <a:t>Begründet keine Rechte Dritter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CC570F87-E3C2-437C-9EF5-CAB6787A0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096" y="4642291"/>
            <a:ext cx="3763084" cy="218972"/>
          </a:xfrm>
        </p:spPr>
        <p:txBody>
          <a:bodyPr/>
          <a:lstStyle/>
          <a:p>
            <a:r>
              <a:rPr lang="en-US" dirty="0"/>
              <a:t>© MA 5/03 – Amt für Stadtplanung und </a:t>
            </a:r>
            <a:r>
              <a:rPr lang="en-US" dirty="0" err="1"/>
              <a:t>Verkehr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2413F57-CD4B-4E7F-A1F1-736148BFE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907" y="1641660"/>
            <a:ext cx="2711093" cy="269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659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000" b="1" dirty="0"/>
              <a:t>Was ist die öffentliche Auflage und was wird aufgelegt?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E78963E-CAA8-456F-AA4C-FDBD5DC37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096" y="4642291"/>
            <a:ext cx="3763084" cy="218972"/>
          </a:xfrm>
        </p:spPr>
        <p:txBody>
          <a:bodyPr/>
          <a:lstStyle/>
          <a:p>
            <a:r>
              <a:rPr lang="en-US" dirty="0"/>
              <a:t>© MA 5/03 – Amt für Stadtplanung und </a:t>
            </a:r>
            <a:r>
              <a:rPr lang="en-US" dirty="0" err="1"/>
              <a:t>Verkehr</a:t>
            </a:r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F113BDB-062F-4CDD-AE06-3D80D2FC1046}"/>
              </a:ext>
            </a:extLst>
          </p:cNvPr>
          <p:cNvSpPr txBox="1"/>
          <p:nvPr/>
        </p:nvSpPr>
        <p:spPr>
          <a:xfrm>
            <a:off x="359998" y="1906576"/>
            <a:ext cx="8424001" cy="11695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Auflage des </a:t>
            </a:r>
            <a:r>
              <a:rPr lang="de-AT" sz="1400" b="1" dirty="0"/>
              <a:t>REK-Entwurfs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b="1" dirty="0"/>
              <a:t>Zeitraum: 3.11 – 12.12.2025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REK-Entwurf öffentlich einsehbar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Abgabe von Stellungnahmen/Einwendungen möglich </a:t>
            </a:r>
            <a:br>
              <a:rPr lang="de-AT" sz="1400" dirty="0"/>
            </a:br>
            <a:r>
              <a:rPr lang="de-AT" sz="1400" dirty="0"/>
              <a:t>– Formular auf Homepage verfügbar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21CCFB3-DED6-4BDE-AB7A-950601538322}"/>
              </a:ext>
            </a:extLst>
          </p:cNvPr>
          <p:cNvSpPr txBox="1"/>
          <p:nvPr/>
        </p:nvSpPr>
        <p:spPr>
          <a:xfrm>
            <a:off x="359999" y="3181157"/>
            <a:ext cx="6411504" cy="116955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de-AT" sz="1400" b="1" dirty="0"/>
              <a:t>Bestandteile des REK-Entwurfs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REK-Textteil – Räumliche Entwicklungsziele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REK-Entwicklungsplan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REK Erläuterungsbericht inkl. Umweltbericht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400" dirty="0"/>
              <a:t>Erforderlicher Wortlaut</a:t>
            </a:r>
          </a:p>
        </p:txBody>
      </p:sp>
    </p:spTree>
    <p:extLst>
      <p:ext uri="{BB962C8B-B14F-4D97-AF65-F5344CB8AC3E}">
        <p14:creationId xmlns:p14="http://schemas.microsoft.com/office/powerpoint/2010/main" val="141598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1220457"/>
            <a:ext cx="8424000" cy="469933"/>
          </a:xfrm>
        </p:spPr>
        <p:txBody>
          <a:bodyPr>
            <a:noAutofit/>
          </a:bodyPr>
          <a:lstStyle/>
          <a:p>
            <a:r>
              <a:rPr lang="de-DE" sz="2000" dirty="0"/>
              <a:t>Entwurf des </a:t>
            </a:r>
            <a:r>
              <a:rPr lang="de-DE" sz="2000" b="1" dirty="0"/>
              <a:t>REK-Textteils – Räumliche Entwicklungsziele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E78963E-CAA8-456F-AA4C-FDBD5DC37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096" y="4642291"/>
            <a:ext cx="3763084" cy="218972"/>
          </a:xfrm>
        </p:spPr>
        <p:txBody>
          <a:bodyPr/>
          <a:lstStyle/>
          <a:p>
            <a:r>
              <a:rPr lang="en-US" dirty="0"/>
              <a:t>© MA 5/03 – Amt für Stadtplanung und </a:t>
            </a:r>
            <a:r>
              <a:rPr lang="en-US" dirty="0" err="1"/>
              <a:t>Verkehr</a:t>
            </a:r>
            <a:endParaRPr lang="en-US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F113BDB-062F-4CDD-AE06-3D80D2FC1046}"/>
              </a:ext>
            </a:extLst>
          </p:cNvPr>
          <p:cNvSpPr txBox="1"/>
          <p:nvPr/>
        </p:nvSpPr>
        <p:spPr>
          <a:xfrm>
            <a:off x="360000" y="1760101"/>
            <a:ext cx="5605963" cy="246221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de-AT" sz="1400" b="1" dirty="0"/>
              <a:t>Teil A: </a:t>
            </a:r>
            <a:r>
              <a:rPr lang="de-AT" sz="1400" dirty="0"/>
              <a:t>Rahmen, Umfang und Erstellungsprozess</a:t>
            </a:r>
          </a:p>
          <a:p>
            <a:r>
              <a:rPr lang="de-AT" sz="1400" b="1" dirty="0"/>
              <a:t>Teil B: </a:t>
            </a:r>
            <a:r>
              <a:rPr lang="de-AT" sz="1400" dirty="0"/>
              <a:t>Die Vision zur Stadtentwicklung</a:t>
            </a:r>
          </a:p>
          <a:p>
            <a:r>
              <a:rPr lang="de-AT" sz="1400" b="1" dirty="0"/>
              <a:t>Teil C: </a:t>
            </a:r>
            <a:r>
              <a:rPr lang="de-AT" sz="1400" dirty="0"/>
              <a:t>Stadtweite Ziele und Aufgaben</a:t>
            </a:r>
          </a:p>
          <a:p>
            <a:pPr lvl="1"/>
            <a:r>
              <a:rPr lang="de-AT" sz="1400" dirty="0"/>
              <a:t>1. </a:t>
            </a:r>
            <a:r>
              <a:rPr lang="de-DE" sz="1400" dirty="0"/>
              <a:t>Instrumente und Strategien</a:t>
            </a:r>
            <a:endParaRPr lang="de-AT" sz="1400" dirty="0"/>
          </a:p>
          <a:p>
            <a:pPr lvl="1"/>
            <a:r>
              <a:rPr lang="de-AT" sz="1400" dirty="0"/>
              <a:t>2. </a:t>
            </a:r>
            <a:r>
              <a:rPr lang="de-DE" sz="1400" dirty="0"/>
              <a:t>Stadtstruktur, Wohnen und Arbeiten</a:t>
            </a:r>
            <a:endParaRPr lang="de-AT" sz="1400" dirty="0"/>
          </a:p>
          <a:p>
            <a:pPr lvl="1"/>
            <a:r>
              <a:rPr lang="de-AT" sz="1400" dirty="0"/>
              <a:t>3. </a:t>
            </a:r>
            <a:r>
              <a:rPr lang="de-DE" sz="1400" dirty="0"/>
              <a:t>Grünräume, Klimawandelanpassung und Mobilität</a:t>
            </a:r>
            <a:endParaRPr lang="de-AT" sz="1400" dirty="0"/>
          </a:p>
          <a:p>
            <a:endParaRPr lang="de-AT" sz="1400" dirty="0"/>
          </a:p>
          <a:p>
            <a:r>
              <a:rPr lang="de-AT" sz="1400" b="1" dirty="0"/>
              <a:t>Teil D: </a:t>
            </a:r>
            <a:r>
              <a:rPr lang="de-AT" sz="1400" dirty="0"/>
              <a:t>Zielbilder zu ausgewählten Stadträumen</a:t>
            </a:r>
          </a:p>
          <a:p>
            <a:r>
              <a:rPr lang="de-AT" sz="1400" b="1" dirty="0"/>
              <a:t>Teil E: </a:t>
            </a:r>
            <a:r>
              <a:rPr lang="de-AT" sz="1400" dirty="0"/>
              <a:t>Standortbezogene Festlegungen</a:t>
            </a:r>
          </a:p>
          <a:p>
            <a:r>
              <a:rPr lang="de-AT" sz="1400" b="1" dirty="0"/>
              <a:t>Teil F: </a:t>
            </a:r>
            <a:r>
              <a:rPr lang="de-AT" sz="1400" dirty="0"/>
              <a:t>Deklaration „Geschütztes Grünland“</a:t>
            </a:r>
          </a:p>
          <a:p>
            <a:r>
              <a:rPr lang="de-AT" sz="1400" b="1" dirty="0"/>
              <a:t>Teil G: </a:t>
            </a:r>
            <a:r>
              <a:rPr lang="de-AT" sz="1400" dirty="0"/>
              <a:t>Abspann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0B89B71-71C4-4C02-B3C7-F4CDBDCA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907" y="1641660"/>
            <a:ext cx="2711093" cy="269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2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1374120"/>
            <a:ext cx="8424000" cy="469933"/>
          </a:xfrm>
        </p:spPr>
        <p:txBody>
          <a:bodyPr>
            <a:normAutofit/>
          </a:bodyPr>
          <a:lstStyle/>
          <a:p>
            <a:r>
              <a:rPr lang="de-DE" sz="2000" b="1" dirty="0"/>
              <a:t>1. Instrumente und Strategien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98894775-3B97-42C0-899C-761D40ABB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096" y="4642291"/>
            <a:ext cx="3763084" cy="218972"/>
          </a:xfrm>
        </p:spPr>
        <p:txBody>
          <a:bodyPr/>
          <a:lstStyle/>
          <a:p>
            <a:r>
              <a:rPr lang="en-US" dirty="0"/>
              <a:t>© MA 5/03 – Amt für Stadtplanung und </a:t>
            </a:r>
            <a:r>
              <a:rPr lang="en-US" dirty="0" err="1"/>
              <a:t>Verkehr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F9471F5-02D2-480F-9C67-BA2BAF299094}"/>
              </a:ext>
            </a:extLst>
          </p:cNvPr>
          <p:cNvSpPr txBox="1"/>
          <p:nvPr/>
        </p:nvSpPr>
        <p:spPr>
          <a:xfrm>
            <a:off x="360000" y="2063025"/>
            <a:ext cx="5469300" cy="171700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200" dirty="0"/>
              <a:t>1.1 Die Zusammenarbeit in der Region stärken</a:t>
            </a:r>
          </a:p>
          <a:p>
            <a:pPr marL="358775" indent="-358775">
              <a:lnSpc>
                <a:spcPct val="150000"/>
              </a:lnSpc>
            </a:pPr>
            <a:r>
              <a:rPr lang="de-AT" sz="1200" dirty="0"/>
              <a:t>1.2 Die Planungs- und Baukultur stärken und den Dialog führen</a:t>
            </a:r>
          </a:p>
          <a:p>
            <a:pPr marL="358775" indent="-358775">
              <a:lnSpc>
                <a:spcPct val="150000"/>
              </a:lnSpc>
            </a:pPr>
            <a:r>
              <a:rPr lang="de-AT" sz="1200" dirty="0"/>
              <a:t>1.3 Planungsstrategisch handeln und bodenpolitische Maßnahmen setzen</a:t>
            </a:r>
          </a:p>
          <a:p>
            <a:pPr>
              <a:lnSpc>
                <a:spcPct val="150000"/>
              </a:lnSpc>
            </a:pPr>
            <a:r>
              <a:rPr lang="de-AT" sz="1200" dirty="0"/>
              <a:t>1.4 Das Wachstum der Stadt steuern</a:t>
            </a:r>
          </a:p>
          <a:p>
            <a:pPr>
              <a:lnSpc>
                <a:spcPct val="150000"/>
              </a:lnSpc>
            </a:pPr>
            <a:r>
              <a:rPr lang="de-AT" sz="1200" dirty="0"/>
              <a:t>1.5 Den Baulandbedarf decken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4BDF71A-AFFA-4414-9760-CA01E78CEF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67352" y="1511888"/>
            <a:ext cx="2816648" cy="2816648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4C39EA7-A08E-4CE4-8F20-AC75A52C39F4}"/>
              </a:ext>
            </a:extLst>
          </p:cNvPr>
          <p:cNvSpPr txBox="1">
            <a:spLocks/>
          </p:cNvSpPr>
          <p:nvPr/>
        </p:nvSpPr>
        <p:spPr>
          <a:xfrm>
            <a:off x="5967352" y="1242733"/>
            <a:ext cx="3053760" cy="46993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de-DE" sz="1200" dirty="0"/>
              <a:t>Zielplan 1.50: Entwicklungspotentiale:</a:t>
            </a:r>
          </a:p>
        </p:txBody>
      </p:sp>
    </p:spTree>
    <p:extLst>
      <p:ext uri="{BB962C8B-B14F-4D97-AF65-F5344CB8AC3E}">
        <p14:creationId xmlns:p14="http://schemas.microsoft.com/office/powerpoint/2010/main" val="392286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0960" y="1234956"/>
            <a:ext cx="8424000" cy="469933"/>
          </a:xfrm>
        </p:spPr>
        <p:txBody>
          <a:bodyPr>
            <a:noAutofit/>
          </a:bodyPr>
          <a:lstStyle/>
          <a:p>
            <a:r>
              <a:rPr lang="de-DE" sz="2000" b="1" dirty="0"/>
              <a:t>2. Stadtstruktur, Wohnen </a:t>
            </a:r>
            <a:br>
              <a:rPr lang="de-DE" sz="2000" b="1" dirty="0"/>
            </a:br>
            <a:r>
              <a:rPr lang="de-DE" sz="2000" b="1" dirty="0"/>
              <a:t>und Arbeiten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B03403D3-E472-459D-8E93-2454BFDDD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096" y="4642291"/>
            <a:ext cx="3763084" cy="218972"/>
          </a:xfrm>
        </p:spPr>
        <p:txBody>
          <a:bodyPr/>
          <a:lstStyle/>
          <a:p>
            <a:r>
              <a:rPr lang="en-US" dirty="0"/>
              <a:t>© MA 5/03 – Amt für Stadtplanung und </a:t>
            </a:r>
            <a:r>
              <a:rPr lang="en-US" dirty="0" err="1"/>
              <a:t>Verkehr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8E7626C-62C4-4245-9EF3-B2BE1E919503}"/>
              </a:ext>
            </a:extLst>
          </p:cNvPr>
          <p:cNvSpPr txBox="1"/>
          <p:nvPr/>
        </p:nvSpPr>
        <p:spPr>
          <a:xfrm>
            <a:off x="360000" y="1856802"/>
            <a:ext cx="5469300" cy="254800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58775" indent="-358775">
              <a:lnSpc>
                <a:spcPct val="150000"/>
              </a:lnSpc>
            </a:pPr>
            <a:r>
              <a:rPr lang="de-AT" sz="1200" dirty="0"/>
              <a:t>2.1 Die Stadt polyzentral gliedern und die unterschiedlichen Potentiale der Stadträume aktiv entwickeln</a:t>
            </a:r>
          </a:p>
          <a:p>
            <a:pPr marL="358775" indent="-358775">
              <a:lnSpc>
                <a:spcPct val="150000"/>
              </a:lnSpc>
            </a:pPr>
            <a:r>
              <a:rPr lang="de-AT" sz="1200" dirty="0"/>
              <a:t>2.2 Die durchmischte Stadt fördern – Wohnen und Arbeiten in Salzburg</a:t>
            </a:r>
          </a:p>
          <a:p>
            <a:pPr marL="358775" indent="-358775">
              <a:lnSpc>
                <a:spcPct val="150000"/>
              </a:lnSpc>
            </a:pPr>
            <a:r>
              <a:rPr lang="de-AT" sz="1200" dirty="0"/>
              <a:t>2.3 Das historische Erbe Salzburgs bewahren und die Identität der Stadträume stärken</a:t>
            </a:r>
          </a:p>
          <a:p>
            <a:pPr>
              <a:lnSpc>
                <a:spcPct val="150000"/>
              </a:lnSpc>
            </a:pPr>
            <a:r>
              <a:rPr lang="de-AT" sz="1200" dirty="0"/>
              <a:t>2.4 Das urbane Profil stärken</a:t>
            </a:r>
          </a:p>
          <a:p>
            <a:pPr>
              <a:lnSpc>
                <a:spcPct val="150000"/>
              </a:lnSpc>
            </a:pPr>
            <a:r>
              <a:rPr lang="de-AT" sz="1200" dirty="0"/>
              <a:t>2.5 Die städtische Energieversorgung nachhaltig gestalten</a:t>
            </a:r>
          </a:p>
          <a:p>
            <a:pPr>
              <a:lnSpc>
                <a:spcPct val="150000"/>
              </a:lnSpc>
            </a:pPr>
            <a:r>
              <a:rPr lang="de-AT" sz="1200" dirty="0"/>
              <a:t>2.6 Räumliche Auswirkungen der Digitalisierung mitdenken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9204185-CF94-4699-99C3-5B70D8FB6C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67352" y="1511888"/>
            <a:ext cx="2816648" cy="281664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5BC770D-860B-44DB-91BF-5224CD263A8F}"/>
              </a:ext>
            </a:extLst>
          </p:cNvPr>
          <p:cNvSpPr txBox="1">
            <a:spLocks/>
          </p:cNvSpPr>
          <p:nvPr/>
        </p:nvSpPr>
        <p:spPr>
          <a:xfrm>
            <a:off x="5967352" y="1242733"/>
            <a:ext cx="3053760" cy="46993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de-DE" sz="1200" dirty="0"/>
              <a:t>Strukturkarte Kapitel 2:</a:t>
            </a:r>
          </a:p>
        </p:txBody>
      </p:sp>
    </p:spTree>
    <p:extLst>
      <p:ext uri="{BB962C8B-B14F-4D97-AF65-F5344CB8AC3E}">
        <p14:creationId xmlns:p14="http://schemas.microsoft.com/office/powerpoint/2010/main" val="329022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0960" y="1261460"/>
            <a:ext cx="8424000" cy="469933"/>
          </a:xfrm>
        </p:spPr>
        <p:txBody>
          <a:bodyPr>
            <a:noAutofit/>
          </a:bodyPr>
          <a:lstStyle/>
          <a:p>
            <a:r>
              <a:rPr lang="de-DE" sz="2000" b="1" dirty="0"/>
              <a:t>3. Grünräume, Klimawandel-</a:t>
            </a:r>
            <a:br>
              <a:rPr lang="de-DE" sz="2000" b="1" dirty="0"/>
            </a:br>
            <a:r>
              <a:rPr lang="de-DE" sz="2000" b="1" dirty="0" err="1"/>
              <a:t>anpassung</a:t>
            </a:r>
            <a:r>
              <a:rPr lang="de-DE" sz="2000" b="1" dirty="0"/>
              <a:t> und Mobilität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B03403D3-E472-459D-8E93-2454BFDDD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096" y="4642291"/>
            <a:ext cx="3763084" cy="218972"/>
          </a:xfrm>
        </p:spPr>
        <p:txBody>
          <a:bodyPr/>
          <a:lstStyle/>
          <a:p>
            <a:r>
              <a:rPr lang="en-US" dirty="0"/>
              <a:t>© MA 5/03 – Amt für Stadtplanung und </a:t>
            </a:r>
            <a:r>
              <a:rPr lang="en-US" dirty="0" err="1"/>
              <a:t>Verkehr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8E7626C-62C4-4245-9EF3-B2BE1E919503}"/>
              </a:ext>
            </a:extLst>
          </p:cNvPr>
          <p:cNvSpPr txBox="1"/>
          <p:nvPr/>
        </p:nvSpPr>
        <p:spPr>
          <a:xfrm>
            <a:off x="360000" y="1952384"/>
            <a:ext cx="5469300" cy="227100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58775" indent="-358775">
              <a:lnSpc>
                <a:spcPct val="150000"/>
              </a:lnSpc>
            </a:pPr>
            <a:r>
              <a:rPr lang="de-AT" sz="1200" dirty="0"/>
              <a:t>3.1 Das Grünland bewahren</a:t>
            </a:r>
          </a:p>
          <a:p>
            <a:pPr marL="358775" indent="-358775">
              <a:lnSpc>
                <a:spcPct val="150000"/>
              </a:lnSpc>
            </a:pPr>
            <a:r>
              <a:rPr lang="de-AT" sz="1200" dirty="0"/>
              <a:t>3.2 Die charakteristischen Landschaftsräume erhalten und sichern</a:t>
            </a:r>
          </a:p>
          <a:p>
            <a:pPr marL="358775" indent="-358775">
              <a:lnSpc>
                <a:spcPct val="150000"/>
              </a:lnSpc>
            </a:pPr>
            <a:r>
              <a:rPr lang="de-AT" sz="1200" dirty="0"/>
              <a:t>3.3 Die Natur in der Stadt schützen</a:t>
            </a:r>
          </a:p>
          <a:p>
            <a:pPr>
              <a:lnSpc>
                <a:spcPct val="150000"/>
              </a:lnSpc>
            </a:pPr>
            <a:r>
              <a:rPr lang="de-AT" sz="1200" dirty="0"/>
              <a:t>3.4 Die Versorgung mit Freiraumangeboten verbessern</a:t>
            </a:r>
          </a:p>
          <a:p>
            <a:pPr>
              <a:lnSpc>
                <a:spcPct val="150000"/>
              </a:lnSpc>
            </a:pPr>
            <a:r>
              <a:rPr lang="de-AT" sz="1200" dirty="0"/>
              <a:t>3.5 Urbane Freiräume entwickeln</a:t>
            </a:r>
          </a:p>
          <a:p>
            <a:pPr>
              <a:lnSpc>
                <a:spcPct val="150000"/>
              </a:lnSpc>
            </a:pPr>
            <a:r>
              <a:rPr lang="de-AT" sz="1200" dirty="0"/>
              <a:t>3.6 Die klimaresiliente Stadtentwicklung forcieren</a:t>
            </a:r>
          </a:p>
          <a:p>
            <a:pPr>
              <a:lnSpc>
                <a:spcPct val="150000"/>
              </a:lnSpc>
            </a:pPr>
            <a:r>
              <a:rPr lang="de-AT" sz="1200" dirty="0"/>
              <a:t>3.7 Blaue Infrastruktur, Regenwassermanagement und Kanal</a:t>
            </a:r>
          </a:p>
          <a:p>
            <a:pPr>
              <a:lnSpc>
                <a:spcPct val="150000"/>
              </a:lnSpc>
            </a:pPr>
            <a:r>
              <a:rPr lang="de-AT" sz="1200" dirty="0"/>
              <a:t>3.8 Städtische Mobilität umweltverträglich weiterentwickeln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9204185-CF94-4699-99C3-5B70D8FB6C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67352" y="1511888"/>
            <a:ext cx="2816648" cy="281664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5BC770D-860B-44DB-91BF-5224CD263A8F}"/>
              </a:ext>
            </a:extLst>
          </p:cNvPr>
          <p:cNvSpPr txBox="1">
            <a:spLocks/>
          </p:cNvSpPr>
          <p:nvPr/>
        </p:nvSpPr>
        <p:spPr>
          <a:xfrm>
            <a:off x="5967352" y="1242733"/>
            <a:ext cx="3053760" cy="46993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de-DE" sz="1200" dirty="0"/>
              <a:t>Strukturkarte Kapitel 3:</a:t>
            </a:r>
          </a:p>
        </p:txBody>
      </p:sp>
    </p:spTree>
    <p:extLst>
      <p:ext uri="{BB962C8B-B14F-4D97-AF65-F5344CB8AC3E}">
        <p14:creationId xmlns:p14="http://schemas.microsoft.com/office/powerpoint/2010/main" val="2843232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000" b="1" dirty="0"/>
              <a:t>Entwurf des REK-Entwicklungsplans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E78963E-CAA8-456F-AA4C-FDBD5DC37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096" y="4642291"/>
            <a:ext cx="3763084" cy="218972"/>
          </a:xfrm>
        </p:spPr>
        <p:txBody>
          <a:bodyPr/>
          <a:lstStyle/>
          <a:p>
            <a:r>
              <a:rPr lang="en-US" dirty="0"/>
              <a:t>© MA 5/03 – Amt für Stadtplanung und </a:t>
            </a:r>
            <a:r>
              <a:rPr lang="en-US" dirty="0" err="1"/>
              <a:t>Verkehr</a:t>
            </a:r>
            <a:endParaRPr lang="en-US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EA0B295-3601-4C3A-A446-423483956A76}"/>
              </a:ext>
            </a:extLst>
          </p:cNvPr>
          <p:cNvSpPr txBox="1"/>
          <p:nvPr/>
        </p:nvSpPr>
        <p:spPr>
          <a:xfrm>
            <a:off x="261654" y="1780703"/>
            <a:ext cx="8678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Folgende Inhalte sind dargestellt: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F113BDB-062F-4CDD-AE06-3D80D2FC1046}"/>
              </a:ext>
            </a:extLst>
          </p:cNvPr>
          <p:cNvSpPr txBox="1"/>
          <p:nvPr/>
        </p:nvSpPr>
        <p:spPr>
          <a:xfrm>
            <a:off x="261654" y="2147448"/>
            <a:ext cx="5443200" cy="224676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de-AT" sz="1400" b="1" dirty="0"/>
              <a:t>Flächen, die für eine Baulandausweisung in Betracht kommen:</a:t>
            </a:r>
          </a:p>
          <a:p>
            <a:r>
              <a:rPr lang="de-AT" sz="1400" dirty="0"/>
              <a:t>Entwicklungspotentiale, gegliedert nach den Typen des Bedarfsdeckungsmodells (Typ 1 bis Typ 4)</a:t>
            </a:r>
          </a:p>
          <a:p>
            <a:endParaRPr lang="de-AT" sz="1400" dirty="0"/>
          </a:p>
          <a:p>
            <a:r>
              <a:rPr lang="de-AT" sz="1400" b="1" dirty="0"/>
              <a:t>Flächen, die für eine Freiraumentwicklung in Betracht kommen: </a:t>
            </a:r>
            <a:br>
              <a:rPr lang="de-AT" sz="1400" b="1" dirty="0"/>
            </a:br>
            <a:r>
              <a:rPr lang="de-AT" sz="1400" dirty="0"/>
              <a:t>Flächen zur Aufnahme in Grüngürtel/ Grünlanddeklaration</a:t>
            </a:r>
          </a:p>
          <a:p>
            <a:endParaRPr lang="de-AT" sz="1400" dirty="0"/>
          </a:p>
          <a:p>
            <a:r>
              <a:rPr lang="de-AT" sz="1400" b="1" dirty="0"/>
              <a:t>Abgrenzung des Siedlungsschwerpunkts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2257BB-9501-494B-9D3D-815F9CEDF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4"/>
          <a:stretch/>
        </p:blipFill>
        <p:spPr>
          <a:xfrm>
            <a:off x="6001780" y="1258253"/>
            <a:ext cx="2842311" cy="306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36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000" b="1" dirty="0"/>
              <a:t>Entwurf des REK-Entwicklungsplans</a:t>
            </a:r>
          </a:p>
        </p:txBody>
      </p:sp>
      <p:sp>
        <p:nvSpPr>
          <p:cNvPr id="6" name="Fußzeilenplatzhalter 3">
            <a:extLst>
              <a:ext uri="{FF2B5EF4-FFF2-40B4-BE49-F238E27FC236}">
                <a16:creationId xmlns:a16="http://schemas.microsoft.com/office/drawing/2014/main" id="{3E78963E-CAA8-456F-AA4C-FDBD5DC37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3096" y="4642291"/>
            <a:ext cx="3763084" cy="218972"/>
          </a:xfrm>
        </p:spPr>
        <p:txBody>
          <a:bodyPr/>
          <a:lstStyle/>
          <a:p>
            <a:r>
              <a:rPr lang="en-US" dirty="0"/>
              <a:t>© MA 5/03 – Amt für Stadtplanung und </a:t>
            </a:r>
            <a:r>
              <a:rPr lang="en-US" dirty="0" err="1"/>
              <a:t>Verkehr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F2257BB-9501-494B-9D3D-815F9CEDF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4"/>
          <a:stretch/>
        </p:blipFill>
        <p:spPr>
          <a:xfrm>
            <a:off x="6001780" y="1258253"/>
            <a:ext cx="2842311" cy="30659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46AB302-6B89-4BDF-BA90-A19B7AAC4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0" y="1660579"/>
            <a:ext cx="5581689" cy="266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44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gistrat">
      <a:dk1>
        <a:sysClr val="windowText" lastClr="000000"/>
      </a:dk1>
      <a:lt1>
        <a:srgbClr val="FFFFFF"/>
      </a:lt1>
      <a:dk2>
        <a:srgbClr val="B7C8CE"/>
      </a:dk2>
      <a:lt2>
        <a:srgbClr val="F2F2F2"/>
      </a:lt2>
      <a:accent1>
        <a:srgbClr val="B00030"/>
      </a:accent1>
      <a:accent2>
        <a:srgbClr val="E6007E"/>
      </a:accent2>
      <a:accent3>
        <a:srgbClr val="41A3D1"/>
      </a:accent3>
      <a:accent4>
        <a:srgbClr val="00976E"/>
      </a:accent4>
      <a:accent5>
        <a:srgbClr val="BCD700"/>
      </a:accent5>
      <a:accent6>
        <a:srgbClr val="FDC900"/>
      </a:accent6>
      <a:hlink>
        <a:srgbClr val="B00030"/>
      </a:hlink>
      <a:folHlink>
        <a:srgbClr val="800080"/>
      </a:folHlink>
    </a:clrScheme>
    <a:fontScheme name="Office 2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agistrat">
    <a:dk1>
      <a:sysClr val="windowText" lastClr="000000"/>
    </a:dk1>
    <a:lt1>
      <a:srgbClr val="FFFFFF"/>
    </a:lt1>
    <a:dk2>
      <a:srgbClr val="B7C8CE"/>
    </a:dk2>
    <a:lt2>
      <a:srgbClr val="F2F2F2"/>
    </a:lt2>
    <a:accent1>
      <a:srgbClr val="B00030"/>
    </a:accent1>
    <a:accent2>
      <a:srgbClr val="E6007E"/>
    </a:accent2>
    <a:accent3>
      <a:srgbClr val="41A3D1"/>
    </a:accent3>
    <a:accent4>
      <a:srgbClr val="00976E"/>
    </a:accent4>
    <a:accent5>
      <a:srgbClr val="BCD700"/>
    </a:accent5>
    <a:accent6>
      <a:srgbClr val="FDC900"/>
    </a:accent6>
    <a:hlink>
      <a:srgbClr val="B00030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Magistrat">
    <a:dk1>
      <a:sysClr val="windowText" lastClr="000000"/>
    </a:dk1>
    <a:lt1>
      <a:srgbClr val="FFFFFF"/>
    </a:lt1>
    <a:dk2>
      <a:srgbClr val="B7C8CE"/>
    </a:dk2>
    <a:lt2>
      <a:srgbClr val="F2F2F2"/>
    </a:lt2>
    <a:accent1>
      <a:srgbClr val="B00030"/>
    </a:accent1>
    <a:accent2>
      <a:srgbClr val="E6007E"/>
    </a:accent2>
    <a:accent3>
      <a:srgbClr val="41A3D1"/>
    </a:accent3>
    <a:accent4>
      <a:srgbClr val="00976E"/>
    </a:accent4>
    <a:accent5>
      <a:srgbClr val="BCD700"/>
    </a:accent5>
    <a:accent6>
      <a:srgbClr val="FDC900"/>
    </a:accent6>
    <a:hlink>
      <a:srgbClr val="B00030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purl.org/dc/dcmitype/"/>
    <ds:schemaRef ds:uri="http://schemas.microsoft.com/sharepoint/v3/fields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719</Words>
  <Application>Microsoft Office PowerPoint</Application>
  <PresentationFormat>Bildschirmpräsentation (16:9)</PresentationFormat>
  <Paragraphs>126</Paragraphs>
  <Slides>13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Arial</vt:lpstr>
      <vt:lpstr>Calibri</vt:lpstr>
      <vt:lpstr>Lucida Grande</vt:lpstr>
      <vt:lpstr>Symbol</vt:lpstr>
      <vt:lpstr>Verdana</vt:lpstr>
      <vt:lpstr>Wingdings</vt:lpstr>
      <vt:lpstr>Office Theme</vt:lpstr>
      <vt:lpstr>Entwurf des Räumlichen Entwicklungskonzepts</vt:lpstr>
      <vt:lpstr>Was ist das REK?</vt:lpstr>
      <vt:lpstr>Was ist die öffentliche Auflage und was wird aufgelegt?</vt:lpstr>
      <vt:lpstr>Entwurf des REK-Textteils – Räumliche Entwicklungsziele</vt:lpstr>
      <vt:lpstr>1. Instrumente und Strategien</vt:lpstr>
      <vt:lpstr>2. Stadtstruktur, Wohnen  und Arbeiten</vt:lpstr>
      <vt:lpstr>3. Grünräume, Klimawandel- anpassung und Mobilität</vt:lpstr>
      <vt:lpstr>Entwurf des REK-Entwicklungsplans</vt:lpstr>
      <vt:lpstr>Entwurf des REK-Entwicklungsplans</vt:lpstr>
      <vt:lpstr>Erläuterungsbericht inkl. Umweltbericht</vt:lpstr>
      <vt:lpstr>Weitere Informationsangebote</vt:lpstr>
      <vt:lpstr>Nächste Schritte nach Ende der öffentlichen Auflage</vt:lpstr>
      <vt:lpstr>Vielen Dank für Ihre Aufmerksamkeit!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Gruber Laura Sidonie Dipl.-Ing. BSc</cp:lastModifiedBy>
  <cp:revision>128</cp:revision>
  <cp:lastPrinted>2025-10-23T13:22:26Z</cp:lastPrinted>
  <dcterms:created xsi:type="dcterms:W3CDTF">2010-04-12T23:12:02Z</dcterms:created>
  <dcterms:modified xsi:type="dcterms:W3CDTF">2025-10-23T14:39:54Z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