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8"/>
  </p:notesMasterIdLst>
  <p:handoutMasterIdLst>
    <p:handoutMasterId r:id="rId29"/>
  </p:handoutMasterIdLst>
  <p:sldIdLst>
    <p:sldId id="1614" r:id="rId2"/>
    <p:sldId id="1544" r:id="rId3"/>
    <p:sldId id="1568" r:id="rId4"/>
    <p:sldId id="1529" r:id="rId5"/>
    <p:sldId id="1611" r:id="rId6"/>
    <p:sldId id="1550" r:id="rId7"/>
    <p:sldId id="1527" r:id="rId8"/>
    <p:sldId id="1551" r:id="rId9"/>
    <p:sldId id="1565" r:id="rId10"/>
    <p:sldId id="1528" r:id="rId11"/>
    <p:sldId id="1591" r:id="rId12"/>
    <p:sldId id="1592" r:id="rId13"/>
    <p:sldId id="1593" r:id="rId14"/>
    <p:sldId id="1533" r:id="rId15"/>
    <p:sldId id="1610" r:id="rId16"/>
    <p:sldId id="1577" r:id="rId17"/>
    <p:sldId id="1596" r:id="rId18"/>
    <p:sldId id="1597" r:id="rId19"/>
    <p:sldId id="1600" r:id="rId20"/>
    <p:sldId id="1601" r:id="rId21"/>
    <p:sldId id="1598" r:id="rId22"/>
    <p:sldId id="1602" r:id="rId23"/>
    <p:sldId id="1604" r:id="rId24"/>
    <p:sldId id="1605" r:id="rId25"/>
    <p:sldId id="1545" r:id="rId26"/>
    <p:sldId id="1612" r:id="rId27"/>
  </p:sldIdLst>
  <p:sldSz cx="12192000" cy="6858000"/>
  <p:notesSz cx="9928225" cy="143573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CEBB93D6-EAAA-432D-A3AD-1C354D3B99C9}">
          <p14:sldIdLst>
            <p14:sldId id="1614"/>
            <p14:sldId id="1544"/>
            <p14:sldId id="1568"/>
            <p14:sldId id="1529"/>
            <p14:sldId id="1611"/>
            <p14:sldId id="1550"/>
            <p14:sldId id="1527"/>
            <p14:sldId id="1551"/>
            <p14:sldId id="1565"/>
            <p14:sldId id="1528"/>
            <p14:sldId id="1591"/>
            <p14:sldId id="1592"/>
            <p14:sldId id="1593"/>
            <p14:sldId id="1533"/>
            <p14:sldId id="1610"/>
            <p14:sldId id="1577"/>
            <p14:sldId id="1596"/>
            <p14:sldId id="1597"/>
            <p14:sldId id="1600"/>
            <p14:sldId id="1601"/>
            <p14:sldId id="1598"/>
            <p14:sldId id="1602"/>
            <p14:sldId id="1604"/>
            <p14:sldId id="1605"/>
            <p14:sldId id="1545"/>
            <p14:sldId id="1612"/>
          </p14:sldIdLst>
        </p14:section>
        <p14:section name="sonstige Elemente" id="{86C15EC3-4E28-4585-B383-093A215D2C98}">
          <p14:sldIdLst/>
        </p14:section>
        <p14:section name="Zwischenfolien" id="{7A3633E0-A45A-4144-8D3B-28A84190263B}">
          <p14:sldIdLst/>
        </p14:section>
        <p14:section name="Abschnitt ohne Titel" id="{B70C415B-2C05-49BF-9974-8F52BD94B37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A9B8"/>
    <a:srgbClr val="FFFFFF"/>
    <a:srgbClr val="A5A5A5"/>
    <a:srgbClr val="DAD4D4"/>
    <a:srgbClr val="F8F8F8"/>
    <a:srgbClr val="EA9B0C"/>
    <a:srgbClr val="EAAA0C"/>
    <a:srgbClr val="EA780C"/>
    <a:srgbClr val="EA5B0C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Helle Formatvorlage 3 - Akz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 autoAdjust="0"/>
    <p:restoredTop sz="92923" autoAdjust="0"/>
  </p:normalViewPr>
  <p:slideViewPr>
    <p:cSldViewPr snapToGrid="0" showGuides="1">
      <p:cViewPr varScale="1">
        <p:scale>
          <a:sx n="82" d="100"/>
          <a:sy n="82" d="100"/>
        </p:scale>
        <p:origin x="850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4014" y="12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CDE2F746-C58A-4AA9-B462-3034D5E131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719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36410A-07F0-483D-BAF2-343CF7059F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2925" y="0"/>
            <a:ext cx="4303713" cy="719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BBD3D-3FBA-48AD-A9CB-E7F322F20755}" type="datetimeFigureOut">
              <a:rPr lang="de-DE" smtClean="0"/>
              <a:t>28.04.2026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1630E73-DF54-4BA6-A425-18790D0FCA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3638213"/>
            <a:ext cx="4302125" cy="719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2AFBA46-69BA-42F6-8A7F-FB2CA2593B9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2925" y="13638213"/>
            <a:ext cx="4303713" cy="719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0DDF5-DA56-4DF5-826F-2B823152A2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55933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303313" cy="720852"/>
          </a:xfrm>
          <a:prstGeom prst="rect">
            <a:avLst/>
          </a:prstGeom>
        </p:spPr>
        <p:txBody>
          <a:bodyPr vert="horz" lIns="132754" tIns="66377" rIns="132754" bIns="66377" rtlCol="0"/>
          <a:lstStyle>
            <a:lvl1pPr algn="l">
              <a:defRPr sz="17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22597" y="2"/>
            <a:ext cx="4303313" cy="720852"/>
          </a:xfrm>
          <a:prstGeom prst="rect">
            <a:avLst/>
          </a:prstGeom>
        </p:spPr>
        <p:txBody>
          <a:bodyPr vert="horz" lIns="132754" tIns="66377" rIns="132754" bIns="66377" rtlCol="0"/>
          <a:lstStyle>
            <a:lvl1pPr algn="r">
              <a:defRPr sz="1700"/>
            </a:lvl1pPr>
          </a:lstStyle>
          <a:p>
            <a:fld id="{AD36D68A-BFC5-461E-B6A7-D03E5D760B9B}" type="datetimeFigureOut">
              <a:rPr lang="de-DE" smtClean="0"/>
              <a:t>28.04.2026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58813" y="1795463"/>
            <a:ext cx="8610600" cy="48434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2754" tIns="66377" rIns="132754" bIns="66377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2363" y="6910079"/>
            <a:ext cx="7943507" cy="5652030"/>
          </a:xfrm>
          <a:prstGeom prst="rect">
            <a:avLst/>
          </a:prstGeom>
        </p:spPr>
        <p:txBody>
          <a:bodyPr vert="horz" lIns="132754" tIns="66377" rIns="132754" bIns="66377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13636500"/>
            <a:ext cx="4303313" cy="720852"/>
          </a:xfrm>
          <a:prstGeom prst="rect">
            <a:avLst/>
          </a:prstGeom>
        </p:spPr>
        <p:txBody>
          <a:bodyPr vert="horz" lIns="132754" tIns="66377" rIns="132754" bIns="66377" rtlCol="0" anchor="b"/>
          <a:lstStyle>
            <a:lvl1pPr algn="l">
              <a:defRPr sz="17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22597" y="13636500"/>
            <a:ext cx="4303313" cy="720852"/>
          </a:xfrm>
          <a:prstGeom prst="rect">
            <a:avLst/>
          </a:prstGeom>
        </p:spPr>
        <p:txBody>
          <a:bodyPr vert="horz" lIns="132754" tIns="66377" rIns="132754" bIns="66377" rtlCol="0" anchor="b"/>
          <a:lstStyle>
            <a:lvl1pPr algn="r">
              <a:defRPr sz="1700"/>
            </a:lvl1pPr>
          </a:lstStyle>
          <a:p>
            <a:fld id="{9EAFEE8E-BA5E-4300-BC79-E84C1EFF5A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0395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STVO regelt Möglichkeiten der Parkraumbewirtschaftung für mehrspurige Kfz / Kurzparkzonen für Parkdauer von 30min bis 3 Stunden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AFEE8E-BA5E-4300-BC79-E84C1EFF5A5A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492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Der nationale Vergleich zeigt für Salzburg sowohl bei den Parkgebühren als auch den Bewirtschaftungszeiten Luft nach oben.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AFEE8E-BA5E-4300-BC79-E84C1EFF5A5A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9099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Darstellung eines möglichen Entwicklungsszenarios für die Parkraumbewirtschaftung in den kommenden 10 Jahren</a:t>
            </a:r>
          </a:p>
          <a:p>
            <a:pPr marL="0" indent="0">
              <a:buNone/>
            </a:pPr>
            <a:endParaRPr lang="de-DE" u="sng" dirty="0"/>
          </a:p>
          <a:p>
            <a:r>
              <a:rPr lang="de-DE" u="sng" dirty="0"/>
              <a:t>Entwicklungsstufe 1 (2026 – 2028)</a:t>
            </a:r>
          </a:p>
          <a:p>
            <a:pPr marL="0" indent="0">
              <a:buNone/>
            </a:pPr>
            <a:endParaRPr lang="de-AT" dirty="0"/>
          </a:p>
          <a:p>
            <a:r>
              <a:rPr lang="de-DE" u="sng" dirty="0"/>
              <a:t>Entwicklungsstufe 2 (2029 – 2032)</a:t>
            </a:r>
          </a:p>
          <a:p>
            <a:pPr marL="0" indent="0">
              <a:buNone/>
            </a:pPr>
            <a:endParaRPr lang="de-DE" u="sng" dirty="0"/>
          </a:p>
          <a:p>
            <a:r>
              <a:rPr lang="de-DE" u="sng" dirty="0"/>
              <a:t>Entwicklungsstufe 3 (2033 – 2036)</a:t>
            </a:r>
          </a:p>
          <a:p>
            <a:pPr marL="0" indent="0">
              <a:buNone/>
            </a:pPr>
            <a:endParaRPr lang="de-DE" u="sng" dirty="0"/>
          </a:p>
          <a:p>
            <a:pPr marL="0" indent="0">
              <a:buNone/>
            </a:pPr>
            <a:r>
              <a:rPr lang="de-DE" sz="1050" dirty="0"/>
              <a:t>*Räumliche Abgrenzungen einzelner Bereiche dienen vorerst der Orientierung und sind im Zuge der Umsetzung straßenfein zu beurteilen</a:t>
            </a: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AFEE8E-BA5E-4300-BC79-E84C1EFF5A5A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5960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3F2898E0-4414-48D1-AD6D-64A4BCFA62A6}"/>
              </a:ext>
            </a:extLst>
          </p:cNvPr>
          <p:cNvSpPr/>
          <p:nvPr userDrawn="1"/>
        </p:nvSpPr>
        <p:spPr>
          <a:xfrm>
            <a:off x="5" y="4980884"/>
            <a:ext cx="3375020" cy="1877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hteck: eine Ecke abgerundet 11">
            <a:extLst>
              <a:ext uri="{FF2B5EF4-FFF2-40B4-BE49-F238E27FC236}">
                <a16:creationId xmlns:a16="http://schemas.microsoft.com/office/drawing/2014/main" id="{68C291BC-3C94-4ADF-8FA2-BDC26CF74929}"/>
              </a:ext>
            </a:extLst>
          </p:cNvPr>
          <p:cNvSpPr/>
          <p:nvPr userDrawn="1"/>
        </p:nvSpPr>
        <p:spPr>
          <a:xfrm rot="10800000">
            <a:off x="0" y="5"/>
            <a:ext cx="3376800" cy="5983857"/>
          </a:xfrm>
          <a:prstGeom prst="round1Rect">
            <a:avLst>
              <a:gd name="adj" fmla="val 9815"/>
            </a:avLst>
          </a:prstGeom>
          <a:solidFill>
            <a:srgbClr val="EA5B0C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AT" sz="18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54830D3-1375-4044-8199-81C91522C5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02" y="296033"/>
            <a:ext cx="3044283" cy="3064388"/>
          </a:xfrm>
        </p:spPr>
        <p:txBody>
          <a:bodyPr anchor="t">
            <a:norm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CE74436C-145A-4A32-839B-47AD6D2C56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75024" y="0"/>
            <a:ext cx="8816977" cy="6858000"/>
          </a:xfrm>
          <a:noFill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149535B-0D4A-41E8-9BFA-9320145921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203" y="3413014"/>
            <a:ext cx="3044283" cy="1260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11" name="Textplatzhalter 18">
            <a:extLst>
              <a:ext uri="{FF2B5EF4-FFF2-40B4-BE49-F238E27FC236}">
                <a16:creationId xmlns:a16="http://schemas.microsoft.com/office/drawing/2014/main" id="{2378C4FE-0013-4708-B462-1843989D21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3" y="5680627"/>
            <a:ext cx="3044283" cy="297180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fld id="{34B6E767-8F80-464F-BCE5-35B223D5E6EE}" type="datetime4">
              <a:rPr lang="de-DE" smtClean="0"/>
              <a:t>26. Februar 2020</a:t>
            </a:fld>
            <a:endParaRPr lang="de-DE" dirty="0"/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22B9DDCC-2825-4B51-944C-7BE28622F0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3203" y="4725608"/>
            <a:ext cx="3044283" cy="905196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Autoren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0D89BE0-419B-4866-AD37-3A3EFBD23DB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377080B-BE1F-466E-BCA9-1D5161B3A8A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A2D8FAA-B203-46DB-A518-0EF1E8AA3F3C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95E1C4C-5771-8035-AB93-F3DFC62997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056" y="6201950"/>
            <a:ext cx="1787192" cy="45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32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: eine Ecke abgerundet 6">
            <a:extLst>
              <a:ext uri="{FF2B5EF4-FFF2-40B4-BE49-F238E27FC236}">
                <a16:creationId xmlns:a16="http://schemas.microsoft.com/office/drawing/2014/main" id="{2C33D32E-47D2-4664-847F-ACE2B9DA0CDA}"/>
              </a:ext>
            </a:extLst>
          </p:cNvPr>
          <p:cNvSpPr/>
          <p:nvPr userDrawn="1"/>
        </p:nvSpPr>
        <p:spPr>
          <a:xfrm rot="10800000">
            <a:off x="0" y="-2383"/>
            <a:ext cx="12192000" cy="684213"/>
          </a:xfrm>
          <a:prstGeom prst="round1Rect">
            <a:avLst>
              <a:gd name="adj" fmla="val 45665"/>
            </a:avLst>
          </a:prstGeom>
          <a:solidFill>
            <a:srgbClr val="EA5B0C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AT" sz="18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0"/>
            <a:ext cx="11520000" cy="669928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32400" y="63563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A2D8FAA-B203-46DB-A518-0EF1E8AA3F3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Diagrammplatzhalter 14">
            <a:extLst>
              <a:ext uri="{FF2B5EF4-FFF2-40B4-BE49-F238E27FC236}">
                <a16:creationId xmlns:a16="http://schemas.microsoft.com/office/drawing/2014/main" id="{53F17490-3D9F-4DA5-B560-CCE7D4E8DA87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355600" y="1718865"/>
            <a:ext cx="5592763" cy="3600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Diagramm durch Klicken auf Symbol hinzufügen</a:t>
            </a:r>
            <a:endParaRPr lang="de-AT" dirty="0"/>
          </a:p>
        </p:txBody>
      </p:sp>
      <p:pic>
        <p:nvPicPr>
          <p:cNvPr id="3" name="Grafik 2" descr="Ein Bild, das Schrift, Text, Grafiken, Grafikdesign enthält.&#10;&#10;KI-generierte Inhalte können fehlerhaft sein.">
            <a:extLst>
              <a:ext uri="{FF2B5EF4-FFF2-40B4-BE49-F238E27FC236}">
                <a16:creationId xmlns:a16="http://schemas.microsoft.com/office/drawing/2014/main" id="{4ED6910F-A96B-CE37-57A1-68DAA97ACD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6328400"/>
            <a:ext cx="1369467" cy="33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856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: eine Ecke abgerundet 6">
            <a:extLst>
              <a:ext uri="{FF2B5EF4-FFF2-40B4-BE49-F238E27FC236}">
                <a16:creationId xmlns:a16="http://schemas.microsoft.com/office/drawing/2014/main" id="{2C33D32E-47D2-4664-847F-ACE2B9DA0CDA}"/>
              </a:ext>
            </a:extLst>
          </p:cNvPr>
          <p:cNvSpPr/>
          <p:nvPr userDrawn="1"/>
        </p:nvSpPr>
        <p:spPr>
          <a:xfrm rot="10800000">
            <a:off x="0" y="-2383"/>
            <a:ext cx="12192000" cy="684213"/>
          </a:xfrm>
          <a:prstGeom prst="round1Rect">
            <a:avLst>
              <a:gd name="adj" fmla="val 45665"/>
            </a:avLst>
          </a:prstGeom>
          <a:solidFill>
            <a:srgbClr val="EA5B0C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AT" sz="18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0"/>
            <a:ext cx="11520000" cy="669928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32400" y="63563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A2D8FAA-B203-46DB-A518-0EF1E8AA3F3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Tabellenplatzhalter 3">
            <a:extLst>
              <a:ext uri="{FF2B5EF4-FFF2-40B4-BE49-F238E27FC236}">
                <a16:creationId xmlns:a16="http://schemas.microsoft.com/office/drawing/2014/main" id="{D44905F9-1E90-4514-823E-16CDDC4C8BE1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355600" y="1718865"/>
            <a:ext cx="5580001" cy="3600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Tabelle durch Klicken auf Symbol hinzufügen</a:t>
            </a:r>
            <a:endParaRPr lang="de-AT" dirty="0"/>
          </a:p>
        </p:txBody>
      </p:sp>
      <p:pic>
        <p:nvPicPr>
          <p:cNvPr id="3" name="Grafik 2" descr="Ein Bild, das Schrift, Text, Grafiken, Grafikdesign enthält.&#10;&#10;KI-generierte Inhalte können fehlerhaft sein.">
            <a:extLst>
              <a:ext uri="{FF2B5EF4-FFF2-40B4-BE49-F238E27FC236}">
                <a16:creationId xmlns:a16="http://schemas.microsoft.com/office/drawing/2014/main" id="{CA9711CC-572E-D751-81B3-E8CA4D5F13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6328400"/>
            <a:ext cx="1369467" cy="33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47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48A6C7-2C24-4882-99FF-92912219135D}" type="datetime1">
              <a:rPr lang="de-DE" smtClean="0"/>
              <a:pPr/>
              <a:t>28.04.2026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A2D8FAA-B203-46DB-A518-0EF1E8AA3F3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2530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E17137D-D8A5-4622-BDA3-C1CA15ADA626}" type="datetime1">
              <a:rPr lang="de-DE" smtClean="0"/>
              <a:pPr/>
              <a:t>28.04.2026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A2D8FAA-B203-46DB-A518-0EF1E8AA3F3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0541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A54DBD-6FC5-400B-90DE-031A4CA5B87A}" type="datetime1">
              <a:rPr lang="de-DE" smtClean="0"/>
              <a:pPr/>
              <a:t>28.04.2026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A2D8FAA-B203-46DB-A518-0EF1E8AA3F3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1942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74C9A57-2C2A-469E-BBEE-16E791689BF6}" type="datetime1">
              <a:rPr lang="de-DE" smtClean="0"/>
              <a:pPr/>
              <a:t>28.04.2026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3198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2D2F427-DB09-48DC-9D97-B6C99063DBE5}" type="datetime1">
              <a:rPr lang="de-DE" smtClean="0"/>
              <a:pPr/>
              <a:t>28.04.2026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A2D8FAA-B203-46DB-A518-0EF1E8AA3F3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207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F7F298-25FA-41D3-B53E-DB1ABFCB5622}" type="datetime1">
              <a:rPr lang="de-DE" smtClean="0"/>
              <a:pPr/>
              <a:t>28.04.2026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A2D8FAA-B203-46DB-A518-0EF1E8AA3F3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7720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D371801-E602-4CE6-B2FE-378EBB72C1F1}" type="datetime1">
              <a:rPr lang="de-DE" smtClean="0"/>
              <a:pPr/>
              <a:t>28.04.2026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A2D8FAA-B203-46DB-A518-0EF1E8AA3F3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80094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785A1F1-E155-475F-8C69-43B87CC390C3}" type="datetime1">
              <a:rPr lang="de-DE" smtClean="0"/>
              <a:pPr/>
              <a:t>28.04.2026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A2D8FAA-B203-46DB-A518-0EF1E8AA3F3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9304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3F2898E0-4414-48D1-AD6D-64A4BCFA62A6}"/>
              </a:ext>
            </a:extLst>
          </p:cNvPr>
          <p:cNvSpPr/>
          <p:nvPr userDrawn="1"/>
        </p:nvSpPr>
        <p:spPr>
          <a:xfrm>
            <a:off x="5" y="4980884"/>
            <a:ext cx="3375020" cy="1877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hteck: eine Ecke abgerundet 11">
            <a:extLst>
              <a:ext uri="{FF2B5EF4-FFF2-40B4-BE49-F238E27FC236}">
                <a16:creationId xmlns:a16="http://schemas.microsoft.com/office/drawing/2014/main" id="{68C291BC-3C94-4ADF-8FA2-BDC26CF74929}"/>
              </a:ext>
            </a:extLst>
          </p:cNvPr>
          <p:cNvSpPr/>
          <p:nvPr userDrawn="1"/>
        </p:nvSpPr>
        <p:spPr>
          <a:xfrm rot="10800000">
            <a:off x="0" y="5"/>
            <a:ext cx="3376800" cy="5983857"/>
          </a:xfrm>
          <a:prstGeom prst="round1Rect">
            <a:avLst>
              <a:gd name="adj" fmla="val 9815"/>
            </a:avLst>
          </a:prstGeom>
          <a:solidFill>
            <a:srgbClr val="EA5B0C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AT" sz="18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54830D3-1375-4044-8199-81C91522C5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02" y="296033"/>
            <a:ext cx="3044283" cy="3064388"/>
          </a:xfrm>
        </p:spPr>
        <p:txBody>
          <a:bodyPr anchor="t">
            <a:norm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CE74436C-145A-4A32-839B-47AD6D2C56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75024" y="0"/>
            <a:ext cx="8816977" cy="6858000"/>
          </a:xfrm>
          <a:noFill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149535B-0D4A-41E8-9BFA-9320145921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203" y="3413014"/>
            <a:ext cx="3044283" cy="1260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11" name="Textplatzhalter 18">
            <a:extLst>
              <a:ext uri="{FF2B5EF4-FFF2-40B4-BE49-F238E27FC236}">
                <a16:creationId xmlns:a16="http://schemas.microsoft.com/office/drawing/2014/main" id="{2378C4FE-0013-4708-B462-1843989D21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3" y="5680627"/>
            <a:ext cx="3044283" cy="297180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fld id="{34B6E767-8F80-464F-BCE5-35B223D5E6EE}" type="datetime4">
              <a:rPr lang="de-DE" smtClean="0"/>
              <a:t>26. Februar 2020</a:t>
            </a:fld>
            <a:endParaRPr lang="de-DE" dirty="0"/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22B9DDCC-2825-4B51-944C-7BE28622F0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3203" y="4725608"/>
            <a:ext cx="3044283" cy="905196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Autoren</a:t>
            </a:r>
          </a:p>
        </p:txBody>
      </p:sp>
      <p:sp>
        <p:nvSpPr>
          <p:cNvPr id="29" name="Bildplatzhalter 27">
            <a:extLst>
              <a:ext uri="{FF2B5EF4-FFF2-40B4-BE49-F238E27FC236}">
                <a16:creationId xmlns:a16="http://schemas.microsoft.com/office/drawing/2014/main" id="{7B4C77DF-F966-4382-BC68-84DB1EE845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99368" y="6216686"/>
            <a:ext cx="925513" cy="3317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30" name="Bildplatzhalter 27">
            <a:extLst>
              <a:ext uri="{FF2B5EF4-FFF2-40B4-BE49-F238E27FC236}">
                <a16:creationId xmlns:a16="http://schemas.microsoft.com/office/drawing/2014/main" id="{CBCBB416-BE06-4703-992F-8D4795F879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41515" y="6221867"/>
            <a:ext cx="925513" cy="33178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16BA90B-A83A-4E1B-A556-3EA47917E32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2EE03A7-DD76-449C-889A-D12EB4C44C2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A2D8FAA-B203-46DB-A518-0EF1E8AA3F3C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1F79D5F-A2BB-F5FD-AA3B-7A0E5E3F52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516" y="6226086"/>
            <a:ext cx="1186731" cy="30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091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7589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: eine Ecke abgerundet 6">
            <a:extLst>
              <a:ext uri="{FF2B5EF4-FFF2-40B4-BE49-F238E27FC236}">
                <a16:creationId xmlns:a16="http://schemas.microsoft.com/office/drawing/2014/main" id="{2C33D32E-47D2-4664-847F-ACE2B9DA0CDA}"/>
              </a:ext>
            </a:extLst>
          </p:cNvPr>
          <p:cNvSpPr/>
          <p:nvPr userDrawn="1"/>
        </p:nvSpPr>
        <p:spPr>
          <a:xfrm rot="10800000">
            <a:off x="0" y="-2383"/>
            <a:ext cx="12192000" cy="684213"/>
          </a:xfrm>
          <a:prstGeom prst="round1Rect">
            <a:avLst>
              <a:gd name="adj" fmla="val 45665"/>
            </a:avLst>
          </a:prstGeom>
          <a:solidFill>
            <a:srgbClr val="EA5B0C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AT" sz="18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0"/>
            <a:ext cx="11520000" cy="669928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863600"/>
            <a:ext cx="11520000" cy="5305427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32400" y="63563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A2D8FAA-B203-46DB-A518-0EF1E8AA3F3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Grafik 7" descr="Ein Bild, das Schrift, Text, Grafiken, Grafikdesign enthält.&#10;&#10;KI-generierte Inhalte können fehlerhaft sein.">
            <a:extLst>
              <a:ext uri="{FF2B5EF4-FFF2-40B4-BE49-F238E27FC236}">
                <a16:creationId xmlns:a16="http://schemas.microsoft.com/office/drawing/2014/main" id="{FEB0AB85-80E4-EF1F-9345-CE9BA8D057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6328400"/>
            <a:ext cx="1369467" cy="33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500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F1EEAF22-8658-41BC-8EDC-3E654AE123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55AA0C4-AE09-4BF8-99BA-0159085B699A}"/>
              </a:ext>
            </a:extLst>
          </p:cNvPr>
          <p:cNvSpPr/>
          <p:nvPr/>
        </p:nvSpPr>
        <p:spPr bwMode="auto">
          <a:xfrm>
            <a:off x="8735486" y="1022466"/>
            <a:ext cx="2493433" cy="719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3AEC4FBF-63FF-4872-9734-B48DDCB6C3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986826"/>
            <a:ext cx="4848225" cy="737323"/>
          </a:xfrm>
          <a:solidFill>
            <a:srgbClr val="EA5B0C">
              <a:alpha val="90000"/>
            </a:srgbClr>
          </a:solidFill>
          <a:ln>
            <a:solidFill>
              <a:srgbClr val="EA5B0C"/>
            </a:solidFill>
          </a:ln>
        </p:spPr>
        <p:txBody>
          <a:bodyPr anchor="ctr">
            <a:noAutofit/>
          </a:bodyPr>
          <a:lstStyle>
            <a:lvl1pPr marL="720000" indent="0" algn="l">
              <a:buNone/>
              <a:tabLst>
                <a:tab pos="717550" algn="l"/>
              </a:tabLst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AT" dirty="0"/>
              <a:t>Text hinzufügen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8D615E4-7708-408C-90EB-6B0A455FB8BA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41CF8F1-1D6B-475D-A1F1-C7EBA135F73A}" type="datetime1">
              <a:rPr lang="de-DE" smtClean="0"/>
              <a:pPr/>
              <a:t>28.04.2026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08A7F61-4E5E-4C8C-8A90-F1D3B81C4C7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9ACEF2E-4EF6-4562-9FD1-672495B1FA1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A2D8FAA-B203-46DB-A518-0EF1E8AA3F3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3498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F1EEAF22-8658-41BC-8EDC-3E654AE123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6626"/>
            <a:ext cx="12192000" cy="6874626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55AA0C4-AE09-4BF8-99BA-0159085B699A}"/>
              </a:ext>
            </a:extLst>
          </p:cNvPr>
          <p:cNvSpPr/>
          <p:nvPr/>
        </p:nvSpPr>
        <p:spPr bwMode="auto">
          <a:xfrm>
            <a:off x="8735486" y="1022466"/>
            <a:ext cx="2493433" cy="719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692EAB50-F4AD-4E45-A6D9-F3DF6F0927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986826"/>
            <a:ext cx="4848225" cy="737323"/>
          </a:xfrm>
          <a:solidFill>
            <a:srgbClr val="EA5B0C">
              <a:alpha val="90000"/>
            </a:srgbClr>
          </a:solidFill>
          <a:ln>
            <a:solidFill>
              <a:srgbClr val="EA5B0C"/>
            </a:solidFill>
          </a:ln>
        </p:spPr>
        <p:txBody>
          <a:bodyPr anchor="ctr">
            <a:noAutofit/>
          </a:bodyPr>
          <a:lstStyle>
            <a:lvl1pPr marL="720000" indent="0" algn="l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AT" dirty="0"/>
              <a:t>Text hinzufügen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ED998EB4-F21F-4EA3-9E5C-2FE5073BB1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2828346"/>
            <a:ext cx="4848225" cy="407669"/>
          </a:xfrm>
          <a:solidFill>
            <a:srgbClr val="EA5B0C">
              <a:alpha val="90000"/>
            </a:srgbClr>
          </a:solidFill>
          <a:ln>
            <a:solidFill>
              <a:srgbClr val="EA5B0C"/>
            </a:solidFill>
          </a:ln>
        </p:spPr>
        <p:txBody>
          <a:bodyPr anchor="ctr">
            <a:noAutofit/>
          </a:bodyPr>
          <a:lstStyle>
            <a:lvl1pPr marL="720000" indent="0" algn="l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AT" dirty="0"/>
              <a:t>Text hinzufügen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1232A7D-5EB7-4587-98C2-A69B551E980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28675" y="1163637"/>
            <a:ext cx="3057525" cy="719138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5B2911CE-CE81-471A-B242-DF67DD978C0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741CF8F1-1D6B-475D-A1F1-C7EBA135F73A}" type="datetime1">
              <a:rPr lang="de-DE" smtClean="0"/>
              <a:pPr/>
              <a:t>28.04.2026</a:t>
            </a:fld>
            <a:endParaRPr lang="de-DE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46EF35FB-688E-4456-A618-71967DE4806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15272522-5EEE-4030-B811-BA6EF56DE2F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5A2D8FAA-B203-46DB-A518-0EF1E8AA3F3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5070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E090CAF-6E31-4FC0-BC76-64531038D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90F758F-B34C-4201-A517-463476FA1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8FAA-B203-46DB-A518-0EF1E8AA3F3C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Rechteck: eine Ecke abgerundet 5">
            <a:extLst>
              <a:ext uri="{FF2B5EF4-FFF2-40B4-BE49-F238E27FC236}">
                <a16:creationId xmlns:a16="http://schemas.microsoft.com/office/drawing/2014/main" id="{06651094-C177-461A-BCCC-FF27205E9701}"/>
              </a:ext>
            </a:extLst>
          </p:cNvPr>
          <p:cNvSpPr/>
          <p:nvPr userDrawn="1"/>
        </p:nvSpPr>
        <p:spPr>
          <a:xfrm rot="10800000">
            <a:off x="0" y="0"/>
            <a:ext cx="3376800" cy="5983857"/>
          </a:xfrm>
          <a:prstGeom prst="round1Rect">
            <a:avLst>
              <a:gd name="adj" fmla="val 9815"/>
            </a:avLst>
          </a:prstGeom>
          <a:solidFill>
            <a:srgbClr val="EA5B0C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AT" sz="18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3719AB1-E05A-4CE9-A9FA-FDDEF397BB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3202" y="295398"/>
            <a:ext cx="3044283" cy="306502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BB278FEE-4C1F-4DC8-96BA-91784AEEC1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75023" y="0"/>
            <a:ext cx="8816977" cy="6858000"/>
          </a:xfrm>
          <a:noFill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3" name="Grafik 2" descr="Ein Bild, das Schrift, Text, Grafiken, Grafikdesign enthält.&#10;&#10;KI-generierte Inhalte können fehlerhaft sein.">
            <a:extLst>
              <a:ext uri="{FF2B5EF4-FFF2-40B4-BE49-F238E27FC236}">
                <a16:creationId xmlns:a16="http://schemas.microsoft.com/office/drawing/2014/main" id="{C8A40473-71F3-B8C8-7A59-C350C8AF6B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6328400"/>
            <a:ext cx="1369467" cy="33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248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: eine Ecke abgerundet 6">
            <a:extLst>
              <a:ext uri="{FF2B5EF4-FFF2-40B4-BE49-F238E27FC236}">
                <a16:creationId xmlns:a16="http://schemas.microsoft.com/office/drawing/2014/main" id="{2C33D32E-47D2-4664-847F-ACE2B9DA0CDA}"/>
              </a:ext>
            </a:extLst>
          </p:cNvPr>
          <p:cNvSpPr/>
          <p:nvPr userDrawn="1"/>
        </p:nvSpPr>
        <p:spPr>
          <a:xfrm rot="10800000">
            <a:off x="0" y="-2383"/>
            <a:ext cx="12192000" cy="684213"/>
          </a:xfrm>
          <a:prstGeom prst="round1Rect">
            <a:avLst>
              <a:gd name="adj" fmla="val 45665"/>
            </a:avLst>
          </a:prstGeom>
          <a:solidFill>
            <a:srgbClr val="EA5B0C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AT" sz="18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0"/>
            <a:ext cx="11520000" cy="669928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32400" y="63563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A2D8FAA-B203-46DB-A518-0EF1E8AA3F3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A8B745B7-762C-495F-9E94-48B934FD22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5600" y="1771650"/>
            <a:ext cx="5580000" cy="3600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10" name="Bildplatzhalter 8">
            <a:extLst>
              <a:ext uri="{FF2B5EF4-FFF2-40B4-BE49-F238E27FC236}">
                <a16:creationId xmlns:a16="http://schemas.microsoft.com/office/drawing/2014/main" id="{3586A64D-50DD-4F25-B927-DA1D1AD7612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95600" y="1771650"/>
            <a:ext cx="5580000" cy="3600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AT"/>
          </a:p>
        </p:txBody>
      </p:sp>
      <p:pic>
        <p:nvPicPr>
          <p:cNvPr id="4" name="Grafik 3" descr="Ein Bild, das Schrift, Text, Grafiken, Grafikdesign enthält.&#10;&#10;KI-generierte Inhalte können fehlerhaft sein.">
            <a:extLst>
              <a:ext uri="{FF2B5EF4-FFF2-40B4-BE49-F238E27FC236}">
                <a16:creationId xmlns:a16="http://schemas.microsoft.com/office/drawing/2014/main" id="{E13983C6-2347-954D-4640-9E749CB120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6328400"/>
            <a:ext cx="1369467" cy="33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4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: eine Ecke abgerundet 6">
            <a:extLst>
              <a:ext uri="{FF2B5EF4-FFF2-40B4-BE49-F238E27FC236}">
                <a16:creationId xmlns:a16="http://schemas.microsoft.com/office/drawing/2014/main" id="{2C33D32E-47D2-4664-847F-ACE2B9DA0CDA}"/>
              </a:ext>
            </a:extLst>
          </p:cNvPr>
          <p:cNvSpPr/>
          <p:nvPr userDrawn="1"/>
        </p:nvSpPr>
        <p:spPr>
          <a:xfrm rot="10800000">
            <a:off x="0" y="-2383"/>
            <a:ext cx="12192000" cy="684213"/>
          </a:xfrm>
          <a:prstGeom prst="round1Rect">
            <a:avLst>
              <a:gd name="adj" fmla="val 45665"/>
            </a:avLst>
          </a:prstGeom>
          <a:solidFill>
            <a:srgbClr val="EA5B0C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AT" sz="18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0"/>
            <a:ext cx="11520000" cy="669928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32400" y="63563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A2D8FAA-B203-46DB-A518-0EF1E8AA3F3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A8B745B7-762C-495F-9E94-48B934FD22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5600" y="989012"/>
            <a:ext cx="4625975" cy="229552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11" name="Bildplatzhalter 8">
            <a:extLst>
              <a:ext uri="{FF2B5EF4-FFF2-40B4-BE49-F238E27FC236}">
                <a16:creationId xmlns:a16="http://schemas.microsoft.com/office/drawing/2014/main" id="{EABF91CD-D292-4A38-8F8A-D3A3B9DBF9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5599" y="3672681"/>
            <a:ext cx="4625975" cy="229552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1A82A51-DCCD-4BCE-9DF4-F5C7139828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72075" y="989013"/>
            <a:ext cx="6704013" cy="22955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77398EB-2F6C-4F0A-983D-10872041C50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72075" y="3671094"/>
            <a:ext cx="6704013" cy="22955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pic>
        <p:nvPicPr>
          <p:cNvPr id="8" name="Grafik 7" descr="Ein Bild, das Schrift, Text, Grafiken, Grafikdesign enthält.&#10;&#10;KI-generierte Inhalte können fehlerhaft sein.">
            <a:extLst>
              <a:ext uri="{FF2B5EF4-FFF2-40B4-BE49-F238E27FC236}">
                <a16:creationId xmlns:a16="http://schemas.microsoft.com/office/drawing/2014/main" id="{1A72B4D9-091A-6604-CAAA-ACC14BFD2A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6328400"/>
            <a:ext cx="1369467" cy="33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4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: eine Ecke abgerundet 6">
            <a:extLst>
              <a:ext uri="{FF2B5EF4-FFF2-40B4-BE49-F238E27FC236}">
                <a16:creationId xmlns:a16="http://schemas.microsoft.com/office/drawing/2014/main" id="{2C33D32E-47D2-4664-847F-ACE2B9DA0CDA}"/>
              </a:ext>
            </a:extLst>
          </p:cNvPr>
          <p:cNvSpPr/>
          <p:nvPr userDrawn="1"/>
        </p:nvSpPr>
        <p:spPr>
          <a:xfrm rot="10800000">
            <a:off x="0" y="-2383"/>
            <a:ext cx="12192000" cy="684213"/>
          </a:xfrm>
          <a:prstGeom prst="round1Rect">
            <a:avLst>
              <a:gd name="adj" fmla="val 45665"/>
            </a:avLst>
          </a:prstGeom>
          <a:solidFill>
            <a:srgbClr val="EA5B0C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AT" sz="18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0"/>
            <a:ext cx="11520000" cy="669928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32400" y="63563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A2D8FAA-B203-46DB-A518-0EF1E8AA3F3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A8B745B7-762C-495F-9E94-48B934FD22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5600" y="876300"/>
            <a:ext cx="11520000" cy="53721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AT" dirty="0"/>
          </a:p>
        </p:txBody>
      </p:sp>
      <p:pic>
        <p:nvPicPr>
          <p:cNvPr id="3" name="Grafik 2" descr="Ein Bild, das Schrift, Text, Grafiken, Grafikdesign enthält.&#10;&#10;KI-generierte Inhalte können fehlerhaft sein.">
            <a:extLst>
              <a:ext uri="{FF2B5EF4-FFF2-40B4-BE49-F238E27FC236}">
                <a16:creationId xmlns:a16="http://schemas.microsoft.com/office/drawing/2014/main" id="{F8838973-EEDC-72B7-49E9-D014F758D5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6328400"/>
            <a:ext cx="1369467" cy="33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37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6000" y="365125"/>
            <a:ext cx="1152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6000" y="1825625"/>
            <a:ext cx="1152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6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41CF8F1-1D6B-475D-A1F1-C7EBA135F73A}" type="datetime1">
              <a:rPr lang="de-DE" smtClean="0"/>
              <a:pPr/>
              <a:t>28.04.2026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12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A2D8FAA-B203-46DB-A518-0EF1E8AA3F3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0034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5" r:id="rId2"/>
    <p:sldLayoutId id="2147483675" r:id="rId3"/>
    <p:sldLayoutId id="2147483664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60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az.at/cms/beitrag/10455390/8141049/Graz_startet_am_Hauptbahnhof_mit_digitalem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inbezirk.at/wien/c-lokales/wien-testet-kontrolle-von-parkverstoessen-durch-hightech-autos_a7995076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dt-salzburg.at/kurzparkzone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coe.at/blog/detail/warum-oesterreichs-staedte-eine-zeitgemaesse-parkraumbewirtschaftung-brauchen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A992A-A44C-4F36-85C8-C8EA7DC72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2FAC2A0C-76CE-2EE3-5AB6-E6FE513D60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Parkraumkonzept</a:t>
            </a:r>
            <a:br>
              <a:rPr lang="de-DE" dirty="0"/>
            </a:br>
            <a:r>
              <a:rPr lang="de-DE" dirty="0"/>
              <a:t>Stadt Salzburg</a:t>
            </a:r>
            <a:br>
              <a:rPr lang="de-AT" dirty="0"/>
            </a:br>
            <a:endParaRPr lang="de-AT" dirty="0"/>
          </a:p>
        </p:txBody>
      </p:sp>
      <p:sp>
        <p:nvSpPr>
          <p:cNvPr id="10" name="Untertitel 9">
            <a:extLst>
              <a:ext uri="{FF2B5EF4-FFF2-40B4-BE49-F238E27FC236}">
                <a16:creationId xmlns:a16="http://schemas.microsoft.com/office/drawing/2014/main" id="{24567FDB-F9AD-201A-AF42-526CC99BA8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Ergebnispräsentation</a:t>
            </a:r>
            <a:endParaRPr lang="de-AT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A9176EEF-ED31-4B47-5B98-AC7DB7603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28. April 2026</a:t>
            </a:r>
            <a:endParaRPr lang="de-AT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4A90F5D6-1AC1-4190-9043-346B32231C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Dipl.-Ing. Jakob Seidler</a:t>
            </a:r>
            <a:endParaRPr lang="de-AT" dirty="0"/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6376F109-CF8A-7789-52E5-3073F3AFE80F}"/>
              </a:ext>
            </a:extLst>
          </p:cNvPr>
          <p:cNvSpPr/>
          <p:nvPr/>
        </p:nvSpPr>
        <p:spPr>
          <a:xfrm>
            <a:off x="4262437" y="4520763"/>
            <a:ext cx="446906" cy="140343"/>
          </a:xfrm>
          <a:prstGeom prst="roundRect">
            <a:avLst/>
          </a:prstGeom>
          <a:solidFill>
            <a:srgbClr val="DAD4D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4" name="Grafik 3" descr="Ein Bild, das draußen, Landfahrzeug, Fahrzeug, Rad enthält.&#10;&#10;KI-generierte Inhalte können fehlerhaft sein.">
            <a:extLst>
              <a:ext uri="{FF2B5EF4-FFF2-40B4-BE49-F238E27FC236}">
                <a16:creationId xmlns:a16="http://schemas.microsoft.com/office/drawing/2014/main" id="{EF4FC038-D3F1-75E4-7176-4678C4300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" r="1395"/>
          <a:stretch>
            <a:fillRect/>
          </a:stretch>
        </p:blipFill>
        <p:spPr>
          <a:xfrm>
            <a:off x="3375025" y="1"/>
            <a:ext cx="8816976" cy="6857999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56627C87-DFF7-E8A6-2067-6C2B914B1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9" y="6109431"/>
            <a:ext cx="1410192" cy="6486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4695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Bildplatzhalter 37" descr="Ein Bild, das draußen, Gebäude, Fahrrad, Straße enthält.&#10;&#10;Automatisch generierte Beschreibung">
            <a:extLst>
              <a:ext uri="{FF2B5EF4-FFF2-40B4-BE49-F238E27FC236}">
                <a16:creationId xmlns:a16="http://schemas.microsoft.com/office/drawing/2014/main" id="{2BE2E9E4-CC68-40A6-A220-459A9C1D9D3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0" b="7700"/>
          <a:stretch/>
        </p:blipFill>
        <p:spPr/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C8B19C4-E6AE-406D-9647-B601B0141A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986826"/>
            <a:ext cx="6096000" cy="737323"/>
          </a:xfrm>
        </p:spPr>
        <p:txBody>
          <a:bodyPr/>
          <a:lstStyle/>
          <a:p>
            <a:r>
              <a:rPr lang="de-DE" dirty="0"/>
              <a:t>Digitalisierung und Pilotprojekte</a:t>
            </a:r>
            <a:endParaRPr lang="de-AT" dirty="0"/>
          </a:p>
        </p:txBody>
      </p:sp>
      <p:pic>
        <p:nvPicPr>
          <p:cNvPr id="2" name="Grafik 1" descr="Ein Bild, das Text, Schrift, Grafiken, Grafikdesign enthält.&#10;&#10;KI-generierte Inhalte können fehlerhaft sein.">
            <a:extLst>
              <a:ext uri="{FF2B5EF4-FFF2-40B4-BE49-F238E27FC236}">
                <a16:creationId xmlns:a16="http://schemas.microsoft.com/office/drawing/2014/main" id="{795C582D-6D6B-9651-E94E-C670763F0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71" y="1401165"/>
            <a:ext cx="1922776" cy="49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46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061AFF06-3735-D3B5-61CA-3BEA6D87F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Digitalisierung in der Parkraumbewirtschaftung</a:t>
            </a:r>
            <a:endParaRPr lang="de-AT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3757D75-A36D-B700-E444-9C5B4E455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Effizienzsteigerung </a:t>
            </a:r>
          </a:p>
          <a:p>
            <a:r>
              <a:rPr lang="de-DE" dirty="0"/>
              <a:t>Kostenreduktion</a:t>
            </a:r>
          </a:p>
          <a:p>
            <a:r>
              <a:rPr lang="de-DE" dirty="0"/>
              <a:t>Erhöhung der Steuerungswirkung</a:t>
            </a:r>
          </a:p>
          <a:p>
            <a:r>
              <a:rPr lang="de-DE" dirty="0"/>
              <a:t>Verbesserung der Überwachungsqualität</a:t>
            </a:r>
            <a:endParaRPr lang="de-AT" dirty="0"/>
          </a:p>
          <a:p>
            <a:r>
              <a:rPr lang="de-AT" dirty="0"/>
              <a:t>Steigerung der Nutzerfreundlichkeit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2FCF34C-841D-1415-2B1A-BAF9820BE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8FAA-B203-46DB-A518-0EF1E8AA3F3C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7350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1DDD23-A5F9-0C56-36D1-33A8333BC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Pilotprojekte im Sinne der Digitalisierung (1)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6D371C4-A9CE-BB04-8EF3-ADB6757CF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863601"/>
            <a:ext cx="11701282" cy="1504980"/>
          </a:xfrm>
        </p:spPr>
        <p:txBody>
          <a:bodyPr>
            <a:normAutofit/>
          </a:bodyPr>
          <a:lstStyle/>
          <a:p>
            <a:r>
              <a:rPr lang="de-DE" dirty="0"/>
              <a:t>Die </a:t>
            </a:r>
            <a:r>
              <a:rPr lang="de-DE" b="1" dirty="0"/>
              <a:t>Stadt Graz </a:t>
            </a:r>
            <a:r>
              <a:rPr lang="de-DE" dirty="0"/>
              <a:t>verzichtet erstmals auf klassische Papierparkscheine – stattdessen werden am Automaten „elektronische“ Parkscheine gelöst</a:t>
            </a:r>
          </a:p>
          <a:p>
            <a:r>
              <a:rPr lang="de-DE" dirty="0"/>
              <a:t>Pilotgebiet Kurzparkzone </a:t>
            </a:r>
            <a:r>
              <a:rPr lang="de-DE" i="1" dirty="0"/>
              <a:t>„Hauptbahnhof / Europaplatz“ </a:t>
            </a:r>
            <a:r>
              <a:rPr lang="de-DE" dirty="0"/>
              <a:t>– ca. 25 PP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4A4D7DA-23BB-B636-9326-32C0BCB80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8FAA-B203-46DB-A518-0EF1E8AA3F3C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36DE6D9-7855-56F4-BC23-175C6E5BC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203" y="2569227"/>
            <a:ext cx="3356481" cy="3586476"/>
          </a:xfrm>
          <a:prstGeom prst="rect">
            <a:avLst/>
          </a:prstGeom>
        </p:spPr>
      </p:pic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A542B8B9-5025-B0F0-9243-BC28425F85E2}"/>
              </a:ext>
            </a:extLst>
          </p:cNvPr>
          <p:cNvSpPr txBox="1">
            <a:spLocks/>
          </p:cNvSpPr>
          <p:nvPr/>
        </p:nvSpPr>
        <p:spPr>
          <a:xfrm>
            <a:off x="336000" y="2569227"/>
            <a:ext cx="7789905" cy="3011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Umrüstung bestehender Parkscheinautomaten</a:t>
            </a:r>
          </a:p>
          <a:p>
            <a:r>
              <a:rPr lang="de-DE" dirty="0"/>
              <a:t>Kontrolle erfolgt durch Eingabe bzw. Scannen des Kennzeichens analog zum „Handyparken“ </a:t>
            </a:r>
          </a:p>
          <a:p>
            <a:r>
              <a:rPr lang="de-DE" dirty="0"/>
              <a:t>Der Rückweg zum Auto für das Hinterlegen eines Parkscheins entfällt</a:t>
            </a:r>
          </a:p>
          <a:p>
            <a:r>
              <a:rPr lang="de-DE" dirty="0"/>
              <a:t>Projektkosten: 15.000€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E7A3F89-F0CE-CD1D-DF3A-EE149522F160}"/>
              </a:ext>
            </a:extLst>
          </p:cNvPr>
          <p:cNvSpPr txBox="1"/>
          <p:nvPr/>
        </p:nvSpPr>
        <p:spPr>
          <a:xfrm>
            <a:off x="10256363" y="6155703"/>
            <a:ext cx="15043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1200" dirty="0">
                <a:hlinkClick r:id="rId3"/>
              </a:rPr>
              <a:t>https://www.graz.at/</a:t>
            </a:r>
            <a:endParaRPr lang="de-AT" sz="1200" dirty="0"/>
          </a:p>
        </p:txBody>
      </p:sp>
    </p:spTree>
    <p:extLst>
      <p:ext uri="{BB962C8B-B14F-4D97-AF65-F5344CB8AC3E}">
        <p14:creationId xmlns:p14="http://schemas.microsoft.com/office/powerpoint/2010/main" val="1509373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78A75-C04C-9E8B-DFA6-4396257B5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AB0A65-9C81-6E67-C86B-8B341232D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Pilotprojekte im Sinne der Digitalisierung (2)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4F31A8-A398-AA5D-7C1F-2CA5FCC7F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863600"/>
            <a:ext cx="11520000" cy="1511955"/>
          </a:xfrm>
        </p:spPr>
        <p:txBody>
          <a:bodyPr>
            <a:normAutofit/>
          </a:bodyPr>
          <a:lstStyle/>
          <a:p>
            <a:r>
              <a:rPr lang="de-AT" dirty="0"/>
              <a:t>Die </a:t>
            </a:r>
            <a:r>
              <a:rPr lang="de-AT" b="1" dirty="0"/>
              <a:t>Stadt Wien </a:t>
            </a:r>
            <a:r>
              <a:rPr lang="de-AT" dirty="0"/>
              <a:t>plant ab Ende 2026 den Einsatz sogenannter „Scan-Cars“ zur Unterstützung der Parkraumüberwachung </a:t>
            </a:r>
          </a:p>
          <a:p>
            <a:r>
              <a:rPr lang="de-DE" dirty="0"/>
              <a:t>Testbetrieb mit 4 Fahrzeuge läuft seit Jänner 2026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9D31FE3-E245-7105-311D-9A871811D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8FAA-B203-46DB-A518-0EF1E8AA3F3C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ED65AEE7-8832-49E5-D295-2245E3216EF1}"/>
              </a:ext>
            </a:extLst>
          </p:cNvPr>
          <p:cNvSpPr txBox="1">
            <a:spLocks/>
          </p:cNvSpPr>
          <p:nvPr/>
        </p:nvSpPr>
        <p:spPr>
          <a:xfrm>
            <a:off x="336000" y="2569227"/>
            <a:ext cx="7412833" cy="387870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Kennzeichen werden mittels Kamerasensoren einer österreichischen Firma erfasst</a:t>
            </a:r>
          </a:p>
          <a:p>
            <a:r>
              <a:rPr lang="de-DE" dirty="0"/>
              <a:t>Kennzeichenbasierte Ausnahmegenehmigungen und digitale Parkscheine werden erfasst Parkscheine in Papierform sind „händisch“ zu kontrollieren</a:t>
            </a:r>
          </a:p>
          <a:p>
            <a:r>
              <a:rPr lang="de-DE" dirty="0"/>
              <a:t>Keine Personaleinsparungen geplant</a:t>
            </a:r>
          </a:p>
          <a:p>
            <a:r>
              <a:rPr lang="de-DE" dirty="0"/>
              <a:t>Höhere Überwachungsdichte und präventive Wirkung</a:t>
            </a:r>
          </a:p>
          <a:p>
            <a:r>
              <a:rPr lang="de-DE" dirty="0"/>
              <a:t>Projektkosten: 1,15 mio.€ + 40.000€ / Fahrzeug</a:t>
            </a:r>
          </a:p>
          <a:p>
            <a:r>
              <a:rPr lang="de-DE" dirty="0"/>
              <a:t>Gesetzliche Grundlage wurde im Wiener Parkometergesetz verankert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4F30D3E-7863-6657-AB44-402FBDF24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833" y="2818607"/>
            <a:ext cx="4150864" cy="3260744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058FB4A-2377-B29D-766B-55B51817AFF3}"/>
              </a:ext>
            </a:extLst>
          </p:cNvPr>
          <p:cNvSpPr txBox="1"/>
          <p:nvPr/>
        </p:nvSpPr>
        <p:spPr>
          <a:xfrm>
            <a:off x="10548084" y="6079351"/>
            <a:ext cx="16439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1200" dirty="0">
                <a:hlinkClick r:id="rId3"/>
              </a:rPr>
              <a:t>www.meinbezirk.at</a:t>
            </a:r>
            <a:endParaRPr lang="de-AT" sz="1200" dirty="0"/>
          </a:p>
        </p:txBody>
      </p:sp>
    </p:spTree>
    <p:extLst>
      <p:ext uri="{BB962C8B-B14F-4D97-AF65-F5344CB8AC3E}">
        <p14:creationId xmlns:p14="http://schemas.microsoft.com/office/powerpoint/2010/main" val="4091721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10" descr="Ein Bild, das Wasser, draußen, Ozean, Ansicht enthält.&#10;&#10;Automatisch generierte Beschreibung">
            <a:extLst>
              <a:ext uri="{FF2B5EF4-FFF2-40B4-BE49-F238E27FC236}">
                <a16:creationId xmlns:a16="http://schemas.microsoft.com/office/drawing/2014/main" id="{12639088-3A1B-48CC-B8FB-33CD4441176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2" b="10642"/>
          <a:stretch/>
        </p:blipFill>
        <p:spPr/>
      </p:pic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8FBB065-526C-4278-B114-8AA97D5B33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Parkraumkonzept        Stadt Salzburg</a:t>
            </a:r>
            <a:endParaRPr lang="de-AT" dirty="0"/>
          </a:p>
        </p:txBody>
      </p:sp>
      <p:pic>
        <p:nvPicPr>
          <p:cNvPr id="2" name="Grafik 1" descr="Ein Bild, das Text, Schrift, Grafiken, Grafikdesign enthält.&#10;&#10;KI-generierte Inhalte können fehlerhaft sein.">
            <a:extLst>
              <a:ext uri="{FF2B5EF4-FFF2-40B4-BE49-F238E27FC236}">
                <a16:creationId xmlns:a16="http://schemas.microsoft.com/office/drawing/2014/main" id="{E5764106-36B7-86F8-49C0-D320AF787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71" y="1401165"/>
            <a:ext cx="1922776" cy="492980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90A96C4-B074-8828-C8B9-B37C668ADC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Entwicklungsstufen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1971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DB87B6-48B3-8915-A57D-B2ED1F2F5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Entwicklungsstufen der Salzburger Parkraumbewirtschaftung</a:t>
            </a:r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EACEE7-1796-61C8-BBAC-C57D94C8E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8FAA-B203-46DB-A518-0EF1E8AA3F3C}" type="slidenum">
              <a:rPr lang="de-DE" smtClean="0"/>
              <a:pPr/>
              <a:t>15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CCE3047-E92F-651F-DEF7-3A483C654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1400175"/>
            <a:ext cx="2652532" cy="28575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4459421-F3B7-D4A7-7784-E692D8BCD409}"/>
              </a:ext>
            </a:extLst>
          </p:cNvPr>
          <p:cNvSpPr txBox="1"/>
          <p:nvPr/>
        </p:nvSpPr>
        <p:spPr>
          <a:xfrm>
            <a:off x="651879" y="4667250"/>
            <a:ext cx="2059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Bestandssituation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8A55172-0428-8D79-BE22-42AA70452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536" y="1368423"/>
            <a:ext cx="2652532" cy="28575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FBFD322-B698-679A-0C7D-E08813A06731}"/>
              </a:ext>
            </a:extLst>
          </p:cNvPr>
          <p:cNvSpPr txBox="1"/>
          <p:nvPr/>
        </p:nvSpPr>
        <p:spPr>
          <a:xfrm>
            <a:off x="3571876" y="4667250"/>
            <a:ext cx="2203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1. Entwicklungsstufe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A5063AE-FDE6-483F-D0F6-C966871CAB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9472" y="1400175"/>
            <a:ext cx="2652532" cy="28575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C5A15A2-D819-CE80-5E7B-7F7E8A417104}"/>
              </a:ext>
            </a:extLst>
          </p:cNvPr>
          <p:cNvSpPr txBox="1"/>
          <p:nvPr/>
        </p:nvSpPr>
        <p:spPr>
          <a:xfrm>
            <a:off x="6563812" y="4667250"/>
            <a:ext cx="2203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2. Entwicklungsstufe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643437A-BCAB-5527-041B-5F69D3F765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1408" y="1404380"/>
            <a:ext cx="2652532" cy="28575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57000C08-BD0B-AD9A-14FA-CD4B86EBF743}"/>
              </a:ext>
            </a:extLst>
          </p:cNvPr>
          <p:cNvSpPr txBox="1"/>
          <p:nvPr/>
        </p:nvSpPr>
        <p:spPr>
          <a:xfrm>
            <a:off x="9555748" y="4667250"/>
            <a:ext cx="2203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3. Entwicklungsstufe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52449C3-4613-4BA8-9784-8842C0C33D3E}"/>
              </a:ext>
            </a:extLst>
          </p:cNvPr>
          <p:cNvSpPr/>
          <p:nvPr/>
        </p:nvSpPr>
        <p:spPr>
          <a:xfrm rot="5400000">
            <a:off x="1181225" y="5477910"/>
            <a:ext cx="720000" cy="720000"/>
          </a:xfrm>
          <a:prstGeom prst="ellipse">
            <a:avLst/>
          </a:prstGeom>
          <a:solidFill>
            <a:srgbClr val="00BEE9">
              <a:alpha val="20000"/>
            </a:srgbClr>
          </a:solidFill>
          <a:ln w="12700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FDAB90E-F6E1-A072-FC7F-D7F4151E893A}"/>
              </a:ext>
            </a:extLst>
          </p:cNvPr>
          <p:cNvSpPr/>
          <p:nvPr/>
        </p:nvSpPr>
        <p:spPr>
          <a:xfrm rot="5400000">
            <a:off x="3952678" y="5477909"/>
            <a:ext cx="720000" cy="720000"/>
          </a:xfrm>
          <a:prstGeom prst="ellipse">
            <a:avLst/>
          </a:prstGeom>
          <a:solidFill>
            <a:srgbClr val="7030A0">
              <a:alpha val="54000"/>
            </a:srgbClr>
          </a:solidFill>
          <a:ln w="12700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6F0DF44-9C08-D73A-F06E-30446CB2008D}"/>
              </a:ext>
            </a:extLst>
          </p:cNvPr>
          <p:cNvSpPr/>
          <p:nvPr/>
        </p:nvSpPr>
        <p:spPr>
          <a:xfrm rot="5400000">
            <a:off x="7181652" y="5479819"/>
            <a:ext cx="720000" cy="720000"/>
          </a:xfrm>
          <a:prstGeom prst="ellipse">
            <a:avLst/>
          </a:prstGeom>
          <a:solidFill>
            <a:srgbClr val="FF9900">
              <a:alpha val="6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F6B1E76-EFFA-1612-A75F-568961162EEC}"/>
              </a:ext>
            </a:extLst>
          </p:cNvPr>
          <p:cNvSpPr txBox="1"/>
          <p:nvPr/>
        </p:nvSpPr>
        <p:spPr>
          <a:xfrm>
            <a:off x="1901225" y="5514744"/>
            <a:ext cx="2051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Gebührenfreie Kurzparkzone</a:t>
            </a:r>
            <a:endParaRPr lang="de-AT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72D250E-DEDC-778C-0907-A30F2E9FDD44}"/>
              </a:ext>
            </a:extLst>
          </p:cNvPr>
          <p:cNvSpPr txBox="1"/>
          <p:nvPr/>
        </p:nvSpPr>
        <p:spPr>
          <a:xfrm>
            <a:off x="4672678" y="5514744"/>
            <a:ext cx="2051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Gebührenpflichtige Kurzparkzone</a:t>
            </a:r>
            <a:endParaRPr lang="de-AT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5A47D7D-04FC-7544-0585-EA65EB267FF9}"/>
              </a:ext>
            </a:extLst>
          </p:cNvPr>
          <p:cNvSpPr txBox="1"/>
          <p:nvPr/>
        </p:nvSpPr>
        <p:spPr>
          <a:xfrm>
            <a:off x="7901653" y="5516654"/>
            <a:ext cx="3502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Gebührenpflichtige Kurzparkzone Tarifzone „Altstadt“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4593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6" grpId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2AB2A0-52D1-D320-557A-C60374DAD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Entwicklungsstufe 1: Kurzfristige Ausweitung der Kurzparkzonen (1)</a:t>
            </a:r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9C575E3-BFD6-BC3D-B357-C1BACE756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8FAA-B203-46DB-A518-0EF1E8AA3F3C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18B2F85-B13D-7426-6A23-812CD664E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863600"/>
            <a:ext cx="6254750" cy="5305427"/>
          </a:xfrm>
        </p:spPr>
        <p:txBody>
          <a:bodyPr>
            <a:normAutofit/>
          </a:bodyPr>
          <a:lstStyle/>
          <a:p>
            <a:pPr lvl="0"/>
            <a:r>
              <a:rPr lang="de-AT" dirty="0"/>
              <a:t>Ausweitung der gebührenpflichtigen und gebührenfreien Kurzparkzone in folgenden Gebieten:</a:t>
            </a:r>
          </a:p>
          <a:p>
            <a:pPr lvl="1"/>
            <a:r>
              <a:rPr lang="de-AT" dirty="0"/>
              <a:t>Umfeld LKH (gebührenpflichtig)</a:t>
            </a:r>
          </a:p>
          <a:p>
            <a:pPr lvl="1"/>
            <a:r>
              <a:rPr lang="de-AT" dirty="0"/>
              <a:t>Teilbereich Schallmoos (gebührenpflichtig)</a:t>
            </a:r>
          </a:p>
          <a:p>
            <a:pPr lvl="1"/>
            <a:r>
              <a:rPr lang="de-AT" dirty="0"/>
              <a:t>Teilbereiche Liefering, Maxglan, Nonntal u. Parsch (gebührenfrei)</a:t>
            </a:r>
          </a:p>
          <a:p>
            <a:pPr lvl="0"/>
            <a:r>
              <a:rPr lang="de-AT" dirty="0"/>
              <a:t>Erhöhung der Parkgebühren     (1,10€ / halbe Stunde ab </a:t>
            </a:r>
            <a:r>
              <a:rPr lang="de-AT" dirty="0" err="1"/>
              <a:t>Jän</a:t>
            </a:r>
            <a:r>
              <a:rPr lang="de-AT" dirty="0"/>
              <a:t>. 2026)</a:t>
            </a:r>
          </a:p>
          <a:p>
            <a:pPr lvl="0"/>
            <a:r>
              <a:rPr lang="de-AT" dirty="0"/>
              <a:t>Begleitende Informations- und Kommunikationskampagne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3806078-8643-F881-A4EE-32F4289DE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9001" y="863600"/>
            <a:ext cx="3666797" cy="395013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C519303-E1EF-0EEB-229C-64394BEF58DF}"/>
              </a:ext>
            </a:extLst>
          </p:cNvPr>
          <p:cNvSpPr txBox="1"/>
          <p:nvPr/>
        </p:nvSpPr>
        <p:spPr>
          <a:xfrm>
            <a:off x="8030473" y="5153976"/>
            <a:ext cx="2203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1. Entwicklungsstufe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51374DE-74F6-C677-A6F4-C332CE19C3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5074"/>
          <a:stretch>
            <a:fillRect/>
          </a:stretch>
        </p:blipFill>
        <p:spPr>
          <a:xfrm>
            <a:off x="7467881" y="5863545"/>
            <a:ext cx="3329036" cy="45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74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EFE9F-241D-E754-C77A-CDDB9D1BD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433BAE-8D37-B18B-F106-4CDC49B4A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Entwicklungsstufe 1: Kurzfristige Ausweitung der Kurzparkzonen (1)</a:t>
            </a:r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DEB4AC3-49DE-28E3-7551-0B8743F34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8FAA-B203-46DB-A518-0EF1E8AA3F3C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2AD5E946-CE9A-2CFD-A654-6B3CABA0F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863600"/>
            <a:ext cx="11520000" cy="530542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de-AT" u="sng" dirty="0"/>
              <a:t>Maßnahmen im Sinne der Digitalisierung</a:t>
            </a:r>
          </a:p>
          <a:p>
            <a:pPr lvl="0"/>
            <a:r>
              <a:rPr lang="de-AT" dirty="0"/>
              <a:t>Gebührenpflichtige Ausweitung im Umfeld LKH erfolgt mit </a:t>
            </a:r>
            <a:r>
              <a:rPr lang="de-AT" b="1" dirty="0"/>
              <a:t>Parkscheinautomaten</a:t>
            </a:r>
            <a:r>
              <a:rPr lang="de-AT" dirty="0"/>
              <a:t>, welche eine </a:t>
            </a:r>
            <a:r>
              <a:rPr lang="de-AT" b="1" dirty="0"/>
              <a:t>Kennzeicheneingabe ermöglichen</a:t>
            </a:r>
          </a:p>
          <a:p>
            <a:pPr lvl="0"/>
            <a:r>
              <a:rPr lang="de-AT" dirty="0"/>
              <a:t>Im Zuge der Ausweitung der gebührenfreien Kurzparkzone in den Bereichen Liefering, Maxglan und Nonntal ist die Beantragung von Ausnahmegenehmigungen zu digitalisieren (wird bereits umgestellt). </a:t>
            </a:r>
            <a:r>
              <a:rPr lang="de-AT" dirty="0">
                <a:sym typeface="Wingdings" panose="05000000000000000000" pitchFamily="2" charset="2"/>
              </a:rPr>
              <a:t> neue Ausnahmegenehmigungen werden ausschließlich digital ausgestellt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024585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93130-F09D-8F2D-9CAD-7FEF00E17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7A85606B-871D-1DAF-D1F6-D8E6CF6FE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9001" y="863599"/>
            <a:ext cx="3666797" cy="395014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BDD5721-F1A1-15BD-3601-8DB713CB8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Entwicklungsstufe 2: Fokus Altstadt (1)</a:t>
            </a:r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3BD20C0-CCB4-5A22-EAF7-F54C5D966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8FAA-B203-46DB-A518-0EF1E8AA3F3C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3A01E751-DE0D-4ABA-C283-20C121A35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863600"/>
            <a:ext cx="6254750" cy="5305427"/>
          </a:xfrm>
        </p:spPr>
        <p:txBody>
          <a:bodyPr>
            <a:normAutofit/>
          </a:bodyPr>
          <a:lstStyle/>
          <a:p>
            <a:pPr lvl="0"/>
            <a:r>
              <a:rPr lang="de-AT" dirty="0"/>
              <a:t>Einrichtung einer eigenen Tarifzone „Altstadt“ für ausgewählte Bereiche (Altstadt, Riedenburg, Mülln, </a:t>
            </a:r>
            <a:r>
              <a:rPr lang="de-AT" dirty="0" err="1"/>
              <a:t>Imbergstraße</a:t>
            </a:r>
            <a:r>
              <a:rPr lang="de-AT" dirty="0"/>
              <a:t> und Nonntal) mit</a:t>
            </a:r>
          </a:p>
          <a:p>
            <a:pPr lvl="1"/>
            <a:r>
              <a:rPr lang="de-AT" dirty="0"/>
              <a:t>höheren Tarifen (z.B. 1,50 – 1,70€ pro halbe Stunde) in Anlehnung an die Parkgaragenpreise im Zentrum,</a:t>
            </a:r>
          </a:p>
          <a:p>
            <a:pPr lvl="1"/>
            <a:r>
              <a:rPr lang="de-AT" dirty="0"/>
              <a:t>einer kürzeren maximalen Parkdauer von 1,5h – 2,0h</a:t>
            </a:r>
          </a:p>
          <a:p>
            <a:pPr lvl="1"/>
            <a:r>
              <a:rPr lang="de-AT" dirty="0"/>
              <a:t>und einer Ausdehnung der Bewirtschaftungszeiten (z.B. werktags 09:00 bis 21:00 Uhr und Samstag 09:00 bis 12:00Uhr)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22EF839-BA54-3E5D-3476-0685CAA49944}"/>
              </a:ext>
            </a:extLst>
          </p:cNvPr>
          <p:cNvSpPr txBox="1"/>
          <p:nvPr/>
        </p:nvSpPr>
        <p:spPr>
          <a:xfrm>
            <a:off x="8030473" y="5153976"/>
            <a:ext cx="2203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2. Entwicklungsstufe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E881FCC-596C-D770-6D5D-6C68E1A5F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314" y="5863545"/>
            <a:ext cx="6060904" cy="45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228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966EE-74F2-0004-5401-17F04A862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EC26CB-88BA-AF14-6374-1CBB89DA1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Entwicklungsstufe 2: Fokus flächige Bewirtschaftung (2)</a:t>
            </a:r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817E4C7-69A5-43EA-DCFD-989F1334E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8FAA-B203-46DB-A518-0EF1E8AA3F3C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0DDDD97A-9115-9491-8D20-94DD3C8FC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863601"/>
            <a:ext cx="6254750" cy="5857874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de-AT" sz="2600" dirty="0"/>
              <a:t>Ausweitung der gebührenpflichtigen und gebührenfreien Kurzparkzone in folgenden Teilbereichen der einzelnen Stadtbezirke:</a:t>
            </a:r>
          </a:p>
          <a:p>
            <a:pPr lvl="1"/>
            <a:r>
              <a:rPr lang="de-AT" dirty="0"/>
              <a:t>Teilbereich Schallmoos (gebührenpflichtig)</a:t>
            </a:r>
          </a:p>
          <a:p>
            <a:pPr lvl="1"/>
            <a:r>
              <a:rPr lang="de-AT" dirty="0"/>
              <a:t>Teilbereich Lehen (gebührenpflichtig)</a:t>
            </a:r>
          </a:p>
          <a:p>
            <a:pPr lvl="1"/>
            <a:r>
              <a:rPr lang="de-AT" dirty="0"/>
              <a:t>Teilbereiche Maxglan und Riedenburg (gebührenpflichtig)</a:t>
            </a:r>
          </a:p>
          <a:p>
            <a:pPr lvl="1"/>
            <a:r>
              <a:rPr lang="de-AT" dirty="0"/>
              <a:t>Teilbereiche Altstadt und Parsch (gebührenpflichtig)</a:t>
            </a:r>
          </a:p>
          <a:p>
            <a:pPr lvl="1"/>
            <a:r>
              <a:rPr lang="de-AT" dirty="0"/>
              <a:t>Teilbereiche Itzling (gebührenfrei)</a:t>
            </a:r>
          </a:p>
          <a:p>
            <a:pPr lvl="1"/>
            <a:r>
              <a:rPr lang="de-AT" dirty="0"/>
              <a:t>Teilbereiche Taxham und Maxglan (gebührenfrei)</a:t>
            </a:r>
          </a:p>
          <a:p>
            <a:pPr lvl="1"/>
            <a:r>
              <a:rPr lang="de-AT" dirty="0"/>
              <a:t>Teilbereich Leopoldskroner Moos (gebührenfrei)</a:t>
            </a:r>
          </a:p>
          <a:p>
            <a:pPr lvl="1"/>
            <a:r>
              <a:rPr lang="de-AT" dirty="0"/>
              <a:t>Teilbereich Riedenburg (gebührenfrei)</a:t>
            </a:r>
          </a:p>
          <a:p>
            <a:pPr lvl="1"/>
            <a:r>
              <a:rPr lang="de-AT" dirty="0"/>
              <a:t>Teilbereich Gneis und Morzg (gebührenfrei)</a:t>
            </a:r>
          </a:p>
          <a:p>
            <a:pPr lvl="1"/>
            <a:r>
              <a:rPr lang="de-AT" dirty="0"/>
              <a:t>Teilbereich Aigen (gebührenfrei)</a:t>
            </a:r>
          </a:p>
          <a:p>
            <a:pPr lvl="1"/>
            <a:r>
              <a:rPr lang="de-AT" dirty="0"/>
              <a:t>Teilbereich Parsch (gebührenfrei)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30284B4-4448-A1D8-3166-9EBDBDAB0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9001" y="863599"/>
            <a:ext cx="3666797" cy="395014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AFEF8C7-8214-D923-0867-5F25BF76E475}"/>
              </a:ext>
            </a:extLst>
          </p:cNvPr>
          <p:cNvSpPr txBox="1"/>
          <p:nvPr/>
        </p:nvSpPr>
        <p:spPr>
          <a:xfrm>
            <a:off x="8030473" y="5153976"/>
            <a:ext cx="2203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2. Entwicklungsstufe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BEC113A-1132-E459-4E47-81E26274E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314" y="5863545"/>
            <a:ext cx="6060904" cy="45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30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A9C613-A630-493B-9DF4-369CBE98B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58AA0F0-C185-40AA-9C10-B3DAF7204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Projektziel</a:t>
            </a:r>
          </a:p>
          <a:p>
            <a:r>
              <a:rPr lang="de-DE" dirty="0"/>
              <a:t>Rechtliche Grundlagen </a:t>
            </a:r>
          </a:p>
          <a:p>
            <a:r>
              <a:rPr lang="de-DE" dirty="0"/>
              <a:t>Bewirtschaftungskonzepte im nationalen und internationalen Vergleich</a:t>
            </a:r>
          </a:p>
          <a:p>
            <a:r>
              <a:rPr lang="de-DE" dirty="0"/>
              <a:t>Digitalisierung und Pilotprojekte</a:t>
            </a:r>
          </a:p>
          <a:p>
            <a:r>
              <a:rPr lang="de-DE" dirty="0"/>
              <a:t>Parkraumkonzept der Stadt Salzburg – Entwicklungsstufen </a:t>
            </a:r>
          </a:p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9AB413F-3F6F-4244-89C7-4285B9058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8FAA-B203-46DB-A518-0EF1E8AA3F3C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5187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2962AB-FBD2-6045-D7AD-CE35792AF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Entwicklungsstufe 2: Ergänzende Maßnahmen (3)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9A71D7-77F1-12DB-C4E6-0EE1AFA8B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de-AT" b="1" dirty="0"/>
              <a:t>Ergänzung der Abgaben </a:t>
            </a:r>
            <a:r>
              <a:rPr lang="de-AT" dirty="0"/>
              <a:t>für Ausnahmegenehmigungen in Kurzparkzonen für Bewohner*innen, Dienstnehmer*innen und Unternehmer*innen </a:t>
            </a:r>
            <a:r>
              <a:rPr lang="de-AT" b="1" dirty="0"/>
              <a:t>um eine Parkgebühr der Stadt Salzburg</a:t>
            </a:r>
          </a:p>
          <a:p>
            <a:pPr lvl="0"/>
            <a:r>
              <a:rPr lang="de-AT" b="1" dirty="0"/>
              <a:t>Anpassung der Parkstrafen </a:t>
            </a:r>
            <a:r>
              <a:rPr lang="de-AT" dirty="0"/>
              <a:t>in Anlehnung an die Gebührenerhöhungen</a:t>
            </a:r>
          </a:p>
          <a:p>
            <a:r>
              <a:rPr lang="de-AT" dirty="0"/>
              <a:t>Besonderes Augenmerk ist auf die Entwicklung der </a:t>
            </a:r>
            <a:r>
              <a:rPr lang="de-AT" b="1" dirty="0"/>
              <a:t>Parkraumsituation</a:t>
            </a:r>
            <a:r>
              <a:rPr lang="de-AT" dirty="0"/>
              <a:t> im Bereich </a:t>
            </a:r>
            <a:r>
              <a:rPr lang="de-AT" b="1" dirty="0"/>
              <a:t>innerstädtischer S-Bahnstationen und Bus-Endhaltestellen </a:t>
            </a:r>
            <a:r>
              <a:rPr lang="de-AT" dirty="0"/>
              <a:t>zu legen – dies gilt insbesondere für die Stadtteile Parsch und Aigen östlich der Bahn.</a:t>
            </a:r>
          </a:p>
          <a:p>
            <a:pPr lvl="0"/>
            <a:r>
              <a:rPr lang="de-AT" dirty="0"/>
              <a:t>Einführung einer gezielten </a:t>
            </a:r>
            <a:r>
              <a:rPr lang="de-AT" b="1" dirty="0"/>
              <a:t>Sonderregelung für „Geschäftsstraßen“ </a:t>
            </a:r>
            <a:r>
              <a:rPr lang="de-AT" dirty="0"/>
              <a:t>z.B. in der </a:t>
            </a:r>
            <a:r>
              <a:rPr lang="de-AT" dirty="0" err="1"/>
              <a:t>Nonntaler</a:t>
            </a:r>
            <a:r>
              <a:rPr lang="de-AT" dirty="0"/>
              <a:t> Hauptstraße unter Berücksichtigung ausreichender Lade- und Lieferzonen</a:t>
            </a:r>
          </a:p>
          <a:p>
            <a:pPr lvl="0"/>
            <a:r>
              <a:rPr lang="de-AT" dirty="0"/>
              <a:t>Begleitende </a:t>
            </a:r>
            <a:r>
              <a:rPr lang="de-AT" b="1" dirty="0"/>
              <a:t>Informations- und Kommunikationskampagne </a:t>
            </a:r>
            <a:r>
              <a:rPr lang="de-AT" dirty="0"/>
              <a:t>(Hinweis zu Stellplatzangeboten in Parkgaragen und Parkplätzen sowie der Nutzung von P+R Stellplätzen in Kombination mit Öffentlichen Verkehrsmitteln)</a:t>
            </a:r>
          </a:p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00B996F-892C-94A4-D4C3-216001141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8FAA-B203-46DB-A518-0EF1E8AA3F3C}" type="slidenum">
              <a:rPr lang="de-DE" smtClean="0"/>
              <a:pPr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1627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79E3D-9B13-07BB-3F89-E905BE8CA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EE6AB1-F701-D82C-413C-AB562EC37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Entwicklungsstufe 2: Ergänzende Maßnahmen (4)</a:t>
            </a:r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6A14152-7008-1C59-7585-DD3CBDF67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8FAA-B203-46DB-A518-0EF1E8AA3F3C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259469C3-70CF-A803-92DC-179BB628F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863600"/>
            <a:ext cx="11703050" cy="5305427"/>
          </a:xfrm>
        </p:spPr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de-AT" u="sng" dirty="0"/>
              <a:t>Maßnahmen im Sinne der Digitalisierung</a:t>
            </a:r>
          </a:p>
          <a:p>
            <a:pPr lvl="0"/>
            <a:r>
              <a:rPr lang="de-AT" dirty="0"/>
              <a:t>Flächendeckende Umstellung bestehender Parkscheinautomaten in den gebührenpflichtigen Kurzparkzone auf Systeme mit Kennzeicheneingabe.   </a:t>
            </a:r>
            <a:r>
              <a:rPr lang="de-AT" dirty="0">
                <a:sym typeface="Wingdings" panose="05000000000000000000" pitchFamily="2" charset="2"/>
              </a:rPr>
              <a:t> </a:t>
            </a:r>
            <a:r>
              <a:rPr lang="de-AT" dirty="0"/>
              <a:t>In weitere Folge gibt es in Salzburg </a:t>
            </a:r>
            <a:r>
              <a:rPr lang="de-AT" b="1" dirty="0"/>
              <a:t>keine Parkscheine mehr in Papierform</a:t>
            </a:r>
          </a:p>
          <a:p>
            <a:pPr lvl="0"/>
            <a:r>
              <a:rPr lang="de-AT" dirty="0"/>
              <a:t>Die Ausstellung sowie Kontrolle neuer </a:t>
            </a:r>
            <a:r>
              <a:rPr lang="de-AT" b="1" dirty="0"/>
              <a:t>Ausnahmegenehmigungen</a:t>
            </a:r>
            <a:r>
              <a:rPr lang="de-AT" dirty="0"/>
              <a:t> erfolgt </a:t>
            </a:r>
            <a:r>
              <a:rPr lang="de-AT" b="1" dirty="0"/>
              <a:t>ausschließlich digital </a:t>
            </a:r>
            <a:r>
              <a:rPr lang="de-AT" dirty="0"/>
              <a:t>durch Hinterlegung bzw. Eingabe des Kennzeichens</a:t>
            </a:r>
          </a:p>
          <a:p>
            <a:pPr lvl="0"/>
            <a:r>
              <a:rPr lang="de-AT" dirty="0"/>
              <a:t>Implementierung einer </a:t>
            </a:r>
            <a:r>
              <a:rPr lang="de-AT" b="1" dirty="0"/>
              <a:t>„digitalen“ Parkscheibe </a:t>
            </a:r>
            <a:r>
              <a:rPr lang="de-AT" dirty="0"/>
              <a:t>in Abstimmung mit bestehenden Handy-Park-Apps für die Eingabe der Ankunftszeit sowie des Kennzeichens in gebührenfreien Kurzparkzonen</a:t>
            </a:r>
          </a:p>
          <a:p>
            <a:pPr lvl="0"/>
            <a:r>
              <a:rPr lang="de-AT" dirty="0"/>
              <a:t>Auswahl eines </a:t>
            </a:r>
            <a:r>
              <a:rPr lang="de-AT" b="1" dirty="0"/>
              <a:t>Pilotbereichs zur Erprobung </a:t>
            </a:r>
            <a:r>
              <a:rPr lang="de-AT" dirty="0"/>
              <a:t>einer fahrzeugbasierten Überwachung mittels </a:t>
            </a:r>
            <a:r>
              <a:rPr lang="de-AT" b="1" dirty="0"/>
              <a:t>Scan-Fahrzeugs</a:t>
            </a:r>
            <a:r>
              <a:rPr lang="de-AT" dirty="0"/>
              <a:t> in Anlehnung an den laufenden Pilotbetrieb in der Stadt Wien</a:t>
            </a:r>
          </a:p>
          <a:p>
            <a:pPr lvl="0"/>
            <a:r>
              <a:rPr lang="de-AT" b="1" dirty="0"/>
              <a:t>Digitale Erfassung der Stellplatzanzahl </a:t>
            </a:r>
            <a:r>
              <a:rPr lang="de-AT" dirty="0"/>
              <a:t>je Bereich zur Beurteilung der Wirtschaftlichkeit im Hinblick auf „Einrichtungskosten“, Gebühreneinnahmen und laufende Kosten</a:t>
            </a:r>
          </a:p>
        </p:txBody>
      </p:sp>
    </p:spTree>
    <p:extLst>
      <p:ext uri="{BB962C8B-B14F-4D97-AF65-F5344CB8AC3E}">
        <p14:creationId xmlns:p14="http://schemas.microsoft.com/office/powerpoint/2010/main" val="1484829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9D805-0A97-E25B-A368-421ABEF28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E7F4BFBF-9A1C-3AD0-AC22-5F73197A1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9001" y="880504"/>
            <a:ext cx="3666797" cy="395014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F9A4298-C514-E969-801D-1683E355F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Entwicklungsstufe 3: Sukzessive Ausweitung und Evaluierung (1)</a:t>
            </a:r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4DE326E-123D-DE57-2CB5-C1FC3C637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8FAA-B203-46DB-A518-0EF1E8AA3F3C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47AECD6C-63C8-45EA-8046-DE6378C40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863600"/>
            <a:ext cx="6254750" cy="5857875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de-AT" dirty="0"/>
              <a:t>Ausweitung gebührenpflichtiger Kurzparkzonen ausgehend vom Stadtzentrum auf Basis von Evaluierungsergebnissen in folgenden Teilbereichen der einzelnen Stadtbezirke:</a:t>
            </a:r>
          </a:p>
          <a:p>
            <a:pPr lvl="1"/>
            <a:r>
              <a:rPr lang="de-AT" dirty="0"/>
              <a:t>Teilbereich Schallmoos (gebührenpflichtig)</a:t>
            </a:r>
          </a:p>
          <a:p>
            <a:pPr lvl="1"/>
            <a:r>
              <a:rPr lang="de-AT" dirty="0"/>
              <a:t>Teilbereich Itzling (gebührenpflichtig)</a:t>
            </a:r>
          </a:p>
          <a:p>
            <a:pPr lvl="1"/>
            <a:r>
              <a:rPr lang="de-AT" dirty="0"/>
              <a:t>Teilbereich Lehen und Mülln (gebührenpflichtig)</a:t>
            </a:r>
          </a:p>
          <a:p>
            <a:pPr lvl="1"/>
            <a:r>
              <a:rPr lang="de-AT" dirty="0"/>
              <a:t>Teilbereiche Maxglan und Riedenburg (gebührenpflichtig)</a:t>
            </a:r>
          </a:p>
          <a:p>
            <a:pPr lvl="1"/>
            <a:r>
              <a:rPr lang="de-AT" dirty="0"/>
              <a:t>Teilbereich Nonntal (gebührenpflichtig)</a:t>
            </a:r>
          </a:p>
          <a:p>
            <a:pPr lvl="1"/>
            <a:r>
              <a:rPr lang="de-AT" dirty="0"/>
              <a:t>Teilbereich Salzburg Süd (gebührenpflichtig)</a:t>
            </a:r>
          </a:p>
          <a:p>
            <a:pPr lvl="1"/>
            <a:r>
              <a:rPr lang="de-AT" dirty="0"/>
              <a:t>Teilbereiche Parsch und Aigen (gebührenpflichtig)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7FFBE0E-F4F1-DA8D-EDB7-016B9BEAFD01}"/>
              </a:ext>
            </a:extLst>
          </p:cNvPr>
          <p:cNvSpPr txBox="1"/>
          <p:nvPr/>
        </p:nvSpPr>
        <p:spPr>
          <a:xfrm>
            <a:off x="8030473" y="5153976"/>
            <a:ext cx="2203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3. Entwicklungsstufe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8E7D5A7-53C9-A361-9009-211F507DD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314" y="5863545"/>
            <a:ext cx="6060904" cy="45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48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69E08-97BD-ABB9-84E1-59A472022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C5C083-5826-2502-8C17-17742DD83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Entwicklungsstufe 3: Ergänzende Maßnahmen (2)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2770728-762A-77C0-6F96-920D4AF3A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de-AT" dirty="0"/>
              <a:t>Weitere </a:t>
            </a:r>
            <a:r>
              <a:rPr lang="de-AT" b="1" dirty="0"/>
              <a:t>Anpassung der Parkgebühren für Kurzparker und Ausnahmegenehmigungen </a:t>
            </a:r>
            <a:r>
              <a:rPr lang="de-AT" dirty="0"/>
              <a:t>in Abhängigkeit der allgemeinen Preisentwicklung</a:t>
            </a:r>
          </a:p>
          <a:p>
            <a:pPr lvl="0"/>
            <a:r>
              <a:rPr lang="de-AT" dirty="0"/>
              <a:t>Optional sind bei entsprechendem Bedarf </a:t>
            </a:r>
            <a:r>
              <a:rPr lang="de-AT" b="1" dirty="0"/>
              <a:t>zusätzliche Anwohnerstellplätze</a:t>
            </a:r>
            <a:r>
              <a:rPr lang="de-AT" dirty="0"/>
              <a:t> für Bewohner*innen bereitzustellen</a:t>
            </a:r>
          </a:p>
          <a:p>
            <a:pPr lvl="0"/>
            <a:r>
              <a:rPr lang="de-AT" b="1" dirty="0"/>
              <a:t>Ausweitung der Bewirtschaftungszeiten</a:t>
            </a:r>
            <a:r>
              <a:rPr lang="de-AT" dirty="0"/>
              <a:t> auf Samstag und Sonntag, insbesondere in der Altstadt zur besseren Steuerung der Tourismusverkehre</a:t>
            </a:r>
          </a:p>
          <a:p>
            <a:pPr lvl="0"/>
            <a:r>
              <a:rPr lang="de-AT" b="1" dirty="0"/>
              <a:t>Vereinzelte Reduktion von Stellplätzen </a:t>
            </a:r>
            <a:r>
              <a:rPr lang="de-AT" dirty="0"/>
              <a:t>im öffentlichen Straßenraum zur Schaffung von Grün- und Aufenthaltsflächen sowie zur Aufwertung von Infrastrukturen zugunsten des Umweltverbunds</a:t>
            </a:r>
          </a:p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0DDACA8-40D2-9FE0-7B96-464A11052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8FAA-B203-46DB-A518-0EF1E8AA3F3C}" type="slidenum">
              <a:rPr lang="de-DE" smtClean="0"/>
              <a:pPr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0195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8AA80-C765-144C-63CE-915561732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8136B4-4553-A4B0-5FE1-659BF2530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Entwicklungsstufe 3: Ergänzende Maßnahmen (3)</a:t>
            </a:r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2D00A0C-33FD-6BD1-ED98-772A403EC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8FAA-B203-46DB-A518-0EF1E8AA3F3C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E8E2573-EAD4-D455-0AFD-8730B33EC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863600"/>
            <a:ext cx="11703050" cy="530542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de-AT" u="sng" dirty="0"/>
              <a:t>Maßnahmen im Sinne der Digitalisierung</a:t>
            </a:r>
          </a:p>
          <a:p>
            <a:pPr lvl="0"/>
            <a:r>
              <a:rPr lang="de-AT" dirty="0"/>
              <a:t>Für die Ausweitung gebührenpflichtiger Kurzparkzonen werden </a:t>
            </a:r>
            <a:r>
              <a:rPr lang="de-AT" b="1" dirty="0"/>
              <a:t>ausschließlich Parkautomaten mit Kennzeicheneingabe </a:t>
            </a:r>
            <a:r>
              <a:rPr lang="de-AT" dirty="0"/>
              <a:t>eingesetzt</a:t>
            </a:r>
          </a:p>
          <a:p>
            <a:pPr lvl="0"/>
            <a:r>
              <a:rPr lang="de-AT" b="1" dirty="0"/>
              <a:t>Einsatz von Scan-Fahrzeugen </a:t>
            </a:r>
            <a:r>
              <a:rPr lang="de-AT" dirty="0"/>
              <a:t>für eine fahrzeugbasierte Parkraumüberwachung in gebührenfreien Kurzparkzonen in ausgewählten weitläufigen Außenbezirken</a:t>
            </a:r>
          </a:p>
        </p:txBody>
      </p:sp>
    </p:spTree>
    <p:extLst>
      <p:ext uri="{BB962C8B-B14F-4D97-AF65-F5344CB8AC3E}">
        <p14:creationId xmlns:p14="http://schemas.microsoft.com/office/powerpoint/2010/main" val="20460763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0AE66B4D-F2AC-4597-8074-2F3C23CE83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Parkraumkonzept</a:t>
            </a:r>
            <a:br>
              <a:rPr lang="de-DE" dirty="0"/>
            </a:br>
            <a:r>
              <a:rPr lang="de-DE" dirty="0"/>
              <a:t>Stadt Salzburg</a:t>
            </a:r>
            <a:br>
              <a:rPr lang="de-AT" dirty="0"/>
            </a:br>
            <a:endParaRPr lang="de-AT" dirty="0"/>
          </a:p>
        </p:txBody>
      </p:sp>
      <p:sp>
        <p:nvSpPr>
          <p:cNvPr id="10" name="Untertitel 9">
            <a:extLst>
              <a:ext uri="{FF2B5EF4-FFF2-40B4-BE49-F238E27FC236}">
                <a16:creationId xmlns:a16="http://schemas.microsoft.com/office/drawing/2014/main" id="{83D8F4EB-8424-4FE5-9480-2A5C6318E0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Ergebnispräsentation</a:t>
            </a:r>
            <a:endParaRPr lang="de-AT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C867FCBA-7BFA-4710-8C4E-E4E0490287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28. April 2026</a:t>
            </a:r>
            <a:endParaRPr lang="de-AT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B7B065C-9BFD-417B-9AD7-64BCA3CBB5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Dipl.-Ing. Jakob Seidler</a:t>
            </a:r>
            <a:endParaRPr lang="de-AT" dirty="0"/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BA6DA9BB-6248-590C-ADA8-C7905E943EB4}"/>
              </a:ext>
            </a:extLst>
          </p:cNvPr>
          <p:cNvSpPr/>
          <p:nvPr/>
        </p:nvSpPr>
        <p:spPr>
          <a:xfrm>
            <a:off x="4262437" y="4520763"/>
            <a:ext cx="446906" cy="140343"/>
          </a:xfrm>
          <a:prstGeom prst="roundRect">
            <a:avLst/>
          </a:prstGeom>
          <a:solidFill>
            <a:srgbClr val="DAD4D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5A84D61-37CB-22B1-E9E9-F7FD0FA6D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22" b="19941"/>
          <a:stretch>
            <a:fillRect/>
          </a:stretch>
        </p:blipFill>
        <p:spPr>
          <a:xfrm>
            <a:off x="3375023" y="0"/>
            <a:ext cx="8816977" cy="6858000"/>
          </a:xfrm>
          <a:prstGeom prst="rect">
            <a:avLst/>
          </a:prstGeom>
        </p:spPr>
      </p:pic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320098A6-8237-F27F-F7A9-7E1B12406DCE}"/>
              </a:ext>
            </a:extLst>
          </p:cNvPr>
          <p:cNvSpPr/>
          <p:nvPr/>
        </p:nvSpPr>
        <p:spPr>
          <a:xfrm rot="21282410">
            <a:off x="11214617" y="4124700"/>
            <a:ext cx="256854" cy="102742"/>
          </a:xfrm>
          <a:prstGeom prst="roundRect">
            <a:avLst/>
          </a:prstGeom>
          <a:solidFill>
            <a:srgbClr val="97A9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5F8AA89-4697-AF45-2BB0-3FE5559E1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9" y="6109431"/>
            <a:ext cx="1410192" cy="6486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92472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3969F4-C9C8-0C23-76BD-7A15BDFA1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Resümee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50B8D50-BDAC-29DF-084C-F40B067A4C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Ausweitung der Kurzparkzone als Verkehrssteuerungselement (weniger nicht notwendiger Verkehr auf den Straßen, weniger Stau für die die unterwegs sein müssen)</a:t>
            </a:r>
          </a:p>
          <a:p>
            <a:r>
              <a:rPr lang="de-DE" dirty="0"/>
              <a:t>Preisgestaltung und Zeiten ebenfalls als Verkehrssteuerungselement (gezielte Fernhaltung von nicht notwendigem KFZ – Verkehr, z.B. Tourismusverkehr vom Stadtzentrum, bzw. Verlagerung in Garagen um öffentlichen Raum für andere Nutzungen zu bekommen)</a:t>
            </a:r>
          </a:p>
          <a:p>
            <a:r>
              <a:rPr lang="de-DE" dirty="0"/>
              <a:t>Digitalisierung als Möglichkeit Kosten zu senken bei gleichzeitiger Ausweitung der Parkraumbewirtschaftung (weniger Automaten usw.)</a:t>
            </a:r>
          </a:p>
          <a:p>
            <a:r>
              <a:rPr lang="de-DE" dirty="0"/>
              <a:t>Salzburg bleibt im Vergleich zu anderen europäischen Städten relativ günstig geht aber mit der Zeit</a:t>
            </a:r>
          </a:p>
          <a:p>
            <a:r>
              <a:rPr lang="de-DE" dirty="0"/>
              <a:t>Durch weniger parkende Autos entsteht mehr Platz für Menschen (Lebensräume für die Salzburger statt Parkräume für Touristen)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1B5E70C-62B8-B4C1-6F5A-56DF06A2F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8FAA-B203-46DB-A518-0EF1E8AA3F3C}" type="slidenum">
              <a:rPr lang="de-DE" smtClean="0"/>
              <a:pPr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5260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C5B137-6F0C-EF67-5698-C2D4E5148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Ziele des Parkraummanagements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A2B4E9E-86CF-849E-8DDC-23CE4ACDE0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u="sng" dirty="0"/>
              <a:t>Projektziel allgemein: </a:t>
            </a:r>
          </a:p>
          <a:p>
            <a:pPr marL="0" indent="0">
              <a:buNone/>
            </a:pPr>
            <a:r>
              <a:rPr lang="de-DE" dirty="0"/>
              <a:t>„Fahrplan“ für die Parkraumbewirtschaftung in den nächsten 10 Jahren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u="sng" dirty="0"/>
              <a:t>Parkraummanagement als Verkehrssteuerungselement</a:t>
            </a:r>
          </a:p>
          <a:p>
            <a:pPr marL="0" indent="0">
              <a:buNone/>
            </a:pPr>
            <a:r>
              <a:rPr lang="de-DE" sz="2600" dirty="0"/>
              <a:t>• Reduktion des Parksuchverkehrs und nicht notwendiger Kfz-Fahrten</a:t>
            </a:r>
          </a:p>
          <a:p>
            <a:pPr marL="0" indent="0">
              <a:buNone/>
            </a:pPr>
            <a:r>
              <a:rPr lang="de-DE" sz="2600" dirty="0"/>
              <a:t>• Modale Verlagerung vom MIV auf den Umweltverbund</a:t>
            </a:r>
          </a:p>
          <a:p>
            <a:r>
              <a:rPr lang="de-DE" sz="2600" dirty="0"/>
              <a:t>Verstärkte Nutzung der öffentlichen Parkgaragen</a:t>
            </a:r>
          </a:p>
          <a:p>
            <a:pPr marL="0" indent="0">
              <a:buNone/>
            </a:pPr>
            <a:r>
              <a:rPr lang="de-DE" sz="2600" dirty="0"/>
              <a:t>• Reduktion des Stellplatzangebots im öffentlichen Straßenraum zur Schaffung von neuen Potentialen für Gestaltung und Grünraum im Sinne einer hohen Lebens- und Aufenthaltsqualität</a:t>
            </a:r>
          </a:p>
          <a:p>
            <a:pPr marL="0" indent="0">
              <a:buNone/>
            </a:pPr>
            <a:r>
              <a:rPr lang="de-DE" sz="2600" dirty="0"/>
              <a:t>• Einnahmenerhöhung aus Parkraumbewirtschaftung</a:t>
            </a:r>
          </a:p>
          <a:p>
            <a:r>
              <a:rPr lang="de-DE" sz="2600" dirty="0"/>
              <a:t>Effizienzsteigerung durch Digitalisierung</a:t>
            </a:r>
          </a:p>
          <a:p>
            <a:r>
              <a:rPr lang="de-DE" sz="2600" dirty="0"/>
              <a:t>Sicherung der Parkmöglichkeiten für Bewohner*innen</a:t>
            </a:r>
          </a:p>
          <a:p>
            <a:endParaRPr lang="de-DE" sz="26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5FEF85D-5206-2CC3-EBCB-8EA8DCF6F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8FAA-B203-46DB-A518-0EF1E8AA3F3C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9720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 descr="Ein Bild, das groß, Seite, Menge, Tisch enthält.&#10;&#10;Automatisch generierte Beschreibung">
            <a:extLst>
              <a:ext uri="{FF2B5EF4-FFF2-40B4-BE49-F238E27FC236}">
                <a16:creationId xmlns:a16="http://schemas.microsoft.com/office/drawing/2014/main" id="{F7CAC7C5-2563-4D47-B8E4-D88036787FF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7" b="15189"/>
          <a:stretch/>
        </p:blipFill>
        <p:spPr>
          <a:xfrm>
            <a:off x="0" y="0"/>
            <a:ext cx="12192000" cy="6858000"/>
          </a:xfr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785EA9C-AD49-4E77-B33C-14CE3757E8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rgbClr val="EA5B0C">
              <a:alpha val="90000"/>
            </a:srgbClr>
          </a:solidFill>
        </p:spPr>
        <p:txBody>
          <a:bodyPr/>
          <a:lstStyle/>
          <a:p>
            <a:r>
              <a:rPr lang="de-DE" dirty="0"/>
              <a:t>Rechtliche Grundlagen</a:t>
            </a:r>
            <a:endParaRPr lang="de-AT" dirty="0"/>
          </a:p>
        </p:txBody>
      </p:sp>
      <p:pic>
        <p:nvPicPr>
          <p:cNvPr id="3" name="Grafik 2" descr="Ein Bild, das Text, Schrift, Grafiken, Grafikdesign enthält.&#10;&#10;KI-generierte Inhalte können fehlerhaft sein.">
            <a:extLst>
              <a:ext uri="{FF2B5EF4-FFF2-40B4-BE49-F238E27FC236}">
                <a16:creationId xmlns:a16="http://schemas.microsoft.com/office/drawing/2014/main" id="{3A7F21D3-3305-12B4-822B-A3FA4C6B5A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71" y="1401165"/>
            <a:ext cx="1922776" cy="49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519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0AFE80A-66E6-761D-FBF2-E2ACD4163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Rechtsgrundlagen der Salzburger Parkraumbewirtschaftung</a:t>
            </a:r>
            <a:endParaRPr lang="de-AT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3A9A909-A251-178F-9D98-9121137A5B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Die Grundlagen der Parkraumbewirtschaftung werden in der </a:t>
            </a:r>
            <a:r>
              <a:rPr lang="de-DE" b="1" dirty="0"/>
              <a:t>Straßenverkehrsordnung</a:t>
            </a:r>
            <a:r>
              <a:rPr lang="de-DE" dirty="0"/>
              <a:t> (StVO) geregelt</a:t>
            </a:r>
          </a:p>
          <a:p>
            <a:r>
              <a:rPr lang="de-DE" dirty="0"/>
              <a:t>Das </a:t>
            </a:r>
            <a:r>
              <a:rPr lang="de-DE" b="1" dirty="0"/>
              <a:t>Salzburger Parkgebührengesetz </a:t>
            </a:r>
            <a:r>
              <a:rPr lang="de-DE" dirty="0"/>
              <a:t>ermächtigt die Gemeinden des Landes Salzburg die Abgaben (Parkgebühren) für das Abstellen von mehrspurigen Kfz durch Verordnungen zu bestimmen. Verordnungen haben zu enthalten:</a:t>
            </a:r>
          </a:p>
          <a:p>
            <a:pPr lvl="1"/>
            <a:r>
              <a:rPr lang="de-AT" dirty="0"/>
              <a:t>Die Höhe der Parkgebühr</a:t>
            </a:r>
          </a:p>
          <a:p>
            <a:pPr lvl="1"/>
            <a:r>
              <a:rPr lang="de-AT" dirty="0"/>
              <a:t>Die Zeiten, innerhalb das Parken kostenpflichtig ist</a:t>
            </a:r>
          </a:p>
          <a:p>
            <a:pPr lvl="1"/>
            <a:r>
              <a:rPr lang="de-AT" dirty="0"/>
              <a:t>Eine räumliche Abgrenzung, innerhalb der das Parken kostenpflichtig ist</a:t>
            </a:r>
          </a:p>
          <a:p>
            <a:pPr lvl="1"/>
            <a:r>
              <a:rPr lang="de-AT" dirty="0"/>
              <a:t>Die Arten der Abgabenentrichtung</a:t>
            </a:r>
          </a:p>
          <a:p>
            <a:pPr lvl="1"/>
            <a:r>
              <a:rPr lang="de-AT" dirty="0"/>
              <a:t>Die Höhe des Einhebungszuschlags und des Erhöhungsbeitrags (gilt nicht für die Stadt Salzburg)</a:t>
            </a:r>
          </a:p>
          <a:p>
            <a:endParaRPr lang="de-DE" dirty="0"/>
          </a:p>
          <a:p>
            <a:pPr lvl="1"/>
            <a:endParaRPr lang="de-DE" dirty="0"/>
          </a:p>
          <a:p>
            <a:endParaRPr lang="de-DE" dirty="0"/>
          </a:p>
          <a:p>
            <a:pPr lvl="1"/>
            <a:endParaRPr lang="de-DE" dirty="0"/>
          </a:p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27402D8-30F2-00B9-3DCB-58FAD1ECD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8FAA-B203-46DB-A518-0EF1E8AA3F3C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0808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38FEF8-CD05-3533-0105-6696285C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Aktuelle Verordnung der Stadt Salzburg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1D7D21F-F360-E46F-8830-C4C61CFE4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Die </a:t>
            </a:r>
            <a:r>
              <a:rPr lang="de-DE" b="1" dirty="0"/>
              <a:t>Parkgebührenverordnung</a:t>
            </a:r>
            <a:r>
              <a:rPr lang="de-DE" dirty="0"/>
              <a:t> der Stadt Salzburg (1990) idF der 21. Novell, Abl. Nr. 24/2015 regelt die Bestimmungen in abgabepflichtigen Gebieten (Kurzparkzonen)</a:t>
            </a:r>
          </a:p>
          <a:p>
            <a:pPr lvl="1"/>
            <a:r>
              <a:rPr lang="de-DE" dirty="0"/>
              <a:t>dunkelblau = gebührenpflichtig</a:t>
            </a:r>
          </a:p>
          <a:p>
            <a:pPr marL="457200" lvl="1" indent="0">
              <a:buNone/>
            </a:pPr>
            <a:r>
              <a:rPr lang="de-DE" dirty="0"/>
              <a:t>  (max. 3 Stunden)</a:t>
            </a:r>
          </a:p>
          <a:p>
            <a:pPr lvl="1"/>
            <a:r>
              <a:rPr lang="de-DE" dirty="0"/>
              <a:t>hellblau = gebührenfrei </a:t>
            </a:r>
          </a:p>
          <a:p>
            <a:pPr marL="457200" lvl="1" indent="0">
              <a:buNone/>
            </a:pPr>
            <a:r>
              <a:rPr lang="de-DE" dirty="0"/>
              <a:t>  (max. 3 Stunden mit Parkscheibe)</a:t>
            </a:r>
          </a:p>
          <a:p>
            <a:pPr marL="457200" lvl="1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09AEC1-8837-6204-AB3D-B796BAF50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8FAA-B203-46DB-A518-0EF1E8AA3F3C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6" name="Grafik 5" descr="Ein Bild, das Karte, Text, Atlas enthält.&#10;&#10;KI-generierte Inhalte können fehlerhaft sein.">
            <a:extLst>
              <a:ext uri="{FF2B5EF4-FFF2-40B4-BE49-F238E27FC236}">
                <a16:creationId xmlns:a16="http://schemas.microsoft.com/office/drawing/2014/main" id="{B8EC15AC-D249-9DD6-70F6-9E1C9145C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524" y="1883166"/>
            <a:ext cx="5501565" cy="465574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B92B876-C79F-524A-1852-23E78DAB1572}"/>
              </a:ext>
            </a:extLst>
          </p:cNvPr>
          <p:cNvSpPr txBox="1"/>
          <p:nvPr/>
        </p:nvSpPr>
        <p:spPr>
          <a:xfrm>
            <a:off x="5889524" y="6530577"/>
            <a:ext cx="60943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1200" dirty="0">
                <a:hlinkClick r:id="rId3"/>
              </a:rPr>
              <a:t>https://www.stadt-salzburg.at/kurzparkzone</a:t>
            </a:r>
            <a:endParaRPr lang="de-AT" sz="1200" dirty="0"/>
          </a:p>
        </p:txBody>
      </p:sp>
    </p:spTree>
    <p:extLst>
      <p:ext uri="{BB962C8B-B14F-4D97-AF65-F5344CB8AC3E}">
        <p14:creationId xmlns:p14="http://schemas.microsoft.com/office/powerpoint/2010/main" val="1555426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0FADE7BA-0450-45E1-93B9-C7DD707FBB3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5BD1FC3-0BB3-48D4-82E6-816A1799750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5A2D8FAA-B203-46DB-A518-0EF1E8AA3F3C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922FA24-753B-4C67-8ABF-E4804A20472C}"/>
              </a:ext>
            </a:extLst>
          </p:cNvPr>
          <p:cNvSpPr/>
          <p:nvPr/>
        </p:nvSpPr>
        <p:spPr>
          <a:xfrm>
            <a:off x="0" y="1980477"/>
            <a:ext cx="6806153" cy="772150"/>
          </a:xfrm>
          <a:prstGeom prst="rect">
            <a:avLst/>
          </a:prstGeom>
          <a:solidFill>
            <a:srgbClr val="EA5B0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711200">
              <a:defRPr/>
            </a:pPr>
            <a:r>
              <a:rPr lang="de-AT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Bewirtschaftungskonzepte im nationalen und internationalen Vergleich</a:t>
            </a:r>
          </a:p>
        </p:txBody>
      </p:sp>
      <p:pic>
        <p:nvPicPr>
          <p:cNvPr id="3" name="Grafik 2" descr="Ein Bild, das Text, Schrift, Grafiken, Grafikdesign enthält.&#10;&#10;KI-generierte Inhalte können fehlerhaft sein.">
            <a:extLst>
              <a:ext uri="{FF2B5EF4-FFF2-40B4-BE49-F238E27FC236}">
                <a16:creationId xmlns:a16="http://schemas.microsoft.com/office/drawing/2014/main" id="{1FF0F245-276D-A6CD-B498-8DBDD267B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71" y="1401165"/>
            <a:ext cx="1922776" cy="49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84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6DE0675B-DDBC-0A30-CF28-0FD79602FCF4}"/>
              </a:ext>
            </a:extLst>
          </p:cNvPr>
          <p:cNvSpPr/>
          <p:nvPr/>
        </p:nvSpPr>
        <p:spPr>
          <a:xfrm>
            <a:off x="316400" y="6249971"/>
            <a:ext cx="1502973" cy="51722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345724-D703-51B6-A8DE-87A78E72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Bewirtschaftungskonzepte in Österreich (1)</a:t>
            </a:r>
            <a:endParaRPr lang="de-AT" dirty="0"/>
          </a:p>
        </p:txBody>
      </p:sp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91822ED6-11D9-6C63-1E02-FB736FDBC0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043473"/>
              </p:ext>
            </p:extLst>
          </p:nvPr>
        </p:nvGraphicFramePr>
        <p:xfrm>
          <a:off x="0" y="733102"/>
          <a:ext cx="12192000" cy="572794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908844">
                  <a:extLst>
                    <a:ext uri="{9D8B030D-6E8A-4147-A177-3AD203B41FA5}">
                      <a16:colId xmlns:a16="http://schemas.microsoft.com/office/drawing/2014/main" val="2006590442"/>
                    </a:ext>
                  </a:extLst>
                </a:gridCol>
                <a:gridCol w="2168653">
                  <a:extLst>
                    <a:ext uri="{9D8B030D-6E8A-4147-A177-3AD203B41FA5}">
                      <a16:colId xmlns:a16="http://schemas.microsoft.com/office/drawing/2014/main" val="3528120407"/>
                    </a:ext>
                  </a:extLst>
                </a:gridCol>
                <a:gridCol w="2655974">
                  <a:extLst>
                    <a:ext uri="{9D8B030D-6E8A-4147-A177-3AD203B41FA5}">
                      <a16:colId xmlns:a16="http://schemas.microsoft.com/office/drawing/2014/main" val="3767847548"/>
                    </a:ext>
                  </a:extLst>
                </a:gridCol>
                <a:gridCol w="2378142">
                  <a:extLst>
                    <a:ext uri="{9D8B030D-6E8A-4147-A177-3AD203B41FA5}">
                      <a16:colId xmlns:a16="http://schemas.microsoft.com/office/drawing/2014/main" val="2362222681"/>
                    </a:ext>
                  </a:extLst>
                </a:gridCol>
                <a:gridCol w="1752234">
                  <a:extLst>
                    <a:ext uri="{9D8B030D-6E8A-4147-A177-3AD203B41FA5}">
                      <a16:colId xmlns:a16="http://schemas.microsoft.com/office/drawing/2014/main" val="1300660605"/>
                    </a:ext>
                  </a:extLst>
                </a:gridCol>
                <a:gridCol w="2328153">
                  <a:extLst>
                    <a:ext uri="{9D8B030D-6E8A-4147-A177-3AD203B41FA5}">
                      <a16:colId xmlns:a16="http://schemas.microsoft.com/office/drawing/2014/main" val="13267038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Stadt</a:t>
                      </a:r>
                      <a:endParaRPr lang="de-A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Bewirtschaftungsform</a:t>
                      </a:r>
                      <a:endParaRPr lang="de-A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Gültigkeit / Dauer</a:t>
                      </a:r>
                      <a:endParaRPr lang="de-A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/>
                        <a:t>Parkgebühr</a:t>
                      </a:r>
                      <a:endParaRPr lang="de-A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/>
                        <a:t>max. Parkdauer</a:t>
                      </a:r>
                      <a:endParaRPr lang="de-A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/>
                        <a:t>Zahlungsmöglichkeit</a:t>
                      </a:r>
                      <a:endParaRPr lang="de-A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440054"/>
                  </a:ext>
                </a:extLst>
              </a:tr>
              <a:tr h="803132">
                <a:tc rowSpan="2">
                  <a:txBody>
                    <a:bodyPr/>
                    <a:lstStyle/>
                    <a:p>
                      <a:r>
                        <a:rPr lang="de-DE" sz="1600" b="1" dirty="0"/>
                        <a:t>Salzburg</a:t>
                      </a:r>
                      <a:endParaRPr lang="de-AT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/>
                        <a:t>Kurzparkzone (gebührenpflichtig)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Mo.-Fr. (09:00 – 19:00 Uhr)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Sa. (09:00 – 16:00 Uhr)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1,10 € pro halbe Stunde</a:t>
                      </a:r>
                      <a:endParaRPr lang="de-AT" sz="1600" dirty="0"/>
                    </a:p>
                    <a:p>
                      <a:endParaRPr lang="de-DE" sz="1600" dirty="0"/>
                    </a:p>
                    <a:p>
                      <a:r>
                        <a:rPr lang="de-DE" sz="1600" dirty="0"/>
                        <a:t>gebührenfrei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/>
                        <a:t>3 Stunden</a:t>
                      </a:r>
                    </a:p>
                    <a:p>
                      <a:endParaRPr lang="de-DE" sz="160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/>
                        <a:t>3 Stunden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Parkscheinautomaten, Handyparken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024366"/>
                  </a:ext>
                </a:extLst>
              </a:tr>
              <a:tr h="663186">
                <a:tc v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/>
                        <a:t>Kurzparkzone</a:t>
                      </a:r>
                    </a:p>
                    <a:p>
                      <a:r>
                        <a:rPr lang="de-DE" sz="1600"/>
                        <a:t>(gebührenfrei) </a:t>
                      </a:r>
                      <a:endParaRPr lang="de-A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Mo.-Fr. (09:00 – 19:00 Uhr)</a:t>
                      </a:r>
                    </a:p>
                    <a:p>
                      <a:endParaRPr lang="de-A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gebührenfrei</a:t>
                      </a:r>
                      <a:endParaRPr lang="de-A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3 Stunden </a:t>
                      </a:r>
                    </a:p>
                    <a:p>
                      <a:endParaRPr lang="de-A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Parkscheibe</a:t>
                      </a:r>
                      <a:endParaRPr lang="de-A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946259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de-DE" sz="1600" b="1" dirty="0"/>
                        <a:t>Graz</a:t>
                      </a:r>
                      <a:endParaRPr lang="de-AT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„Blaue“ Kurzparkzone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Mo.-Fr. (09:00 – 20:00 Uhr)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Sa. (09:00 – 13:00 Uhr)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1,30 € pro halbe Stunde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3 Stunden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Parkscheinautomaten, Handyparken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216612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„Grüne“ Parkzone</a:t>
                      </a:r>
                      <a:endParaRPr lang="de-A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/>
                        <a:t>Mo.-Fr. (09:00 – 20:00 Uhr)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1,00 € pro halbe Stunde</a:t>
                      </a:r>
                    </a:p>
                    <a:p>
                      <a:r>
                        <a:rPr lang="de-DE" sz="1600" dirty="0"/>
                        <a:t>11,00 € Tagesticket</a:t>
                      </a:r>
                      <a:endParaRPr lang="de-A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unbeschränkt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686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b="1" dirty="0"/>
                        <a:t>Wien</a:t>
                      </a:r>
                      <a:endParaRPr lang="de-AT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Kurzparkzone im gesamten Stadtgebiet (gebührenpflichtig)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Mo.-Fr. (09:00 – 22:00 Uhr)</a:t>
                      </a:r>
                    </a:p>
                    <a:p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1,70 € pro halbe Stunde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15 Minuten gratis (Parkschein erforderlich)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2 Stunden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Parkschein (Vorverkauf), Handyparken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4705121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de-DE" sz="1600" b="1" dirty="0"/>
                        <a:t>Bregenz</a:t>
                      </a:r>
                      <a:endParaRPr lang="de-AT" sz="1600" b="1" dirty="0"/>
                    </a:p>
                  </a:txBody>
                  <a:tcPr>
                    <a:solidFill>
                      <a:srgbClr val="A5A5A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Kurzparkzone   Tarifzone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Mo.-Fr. (08:00 – 12:00 Uhr und 13:30 – 23:00 Uhr)</a:t>
                      </a:r>
                    </a:p>
                    <a:p>
                      <a:r>
                        <a:rPr lang="de-DE" sz="1600" dirty="0"/>
                        <a:t>Sa. (08:00 – 12:00 Uhr)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0,85 € pro halbe Stunde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30 Minuten gratis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1,5 Stunden oder laut Beschilderung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Parkscheinautomat, Handyparken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073458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de-AT" sz="1600" b="1" dirty="0"/>
                    </a:p>
                  </a:txBody>
                  <a:tcPr>
                    <a:solidFill>
                      <a:srgbClr val="A5A5A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Kurzparkzone   Tarifzone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/>
                        <a:t>Mo.-Fr. (08:00 – 12:00 Uhr und 13:30 – 18:00 Uhr)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/>
                        <a:t>Sa. (08:00 – 12:00 Uhr)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0,55 € pro halbe Stunde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erste 30 Minuten gratis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1,5 Stunden oder laut Beschilderung</a:t>
                      </a:r>
                    </a:p>
                    <a:p>
                      <a:endParaRPr lang="de-DE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55049"/>
                  </a:ext>
                </a:extLst>
              </a:tr>
            </a:tbl>
          </a:graphicData>
        </a:graphic>
      </p:graphicFrame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0CC2DFE-028F-8040-5099-EFB72E51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8FAA-B203-46DB-A518-0EF1E8AA3F3C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862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323C02A-8654-1AD1-C283-D8FEE435F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8FAA-B203-46DB-A518-0EF1E8AA3F3C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862F524-00CB-3938-D5A8-769FD48E9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644" y="777099"/>
            <a:ext cx="6705128" cy="566737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90F5D58-BD3D-D4A4-7615-86A556BC0356}"/>
              </a:ext>
            </a:extLst>
          </p:cNvPr>
          <p:cNvSpPr txBox="1"/>
          <p:nvPr/>
        </p:nvSpPr>
        <p:spPr>
          <a:xfrm>
            <a:off x="2678705" y="6467558"/>
            <a:ext cx="71943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1200" dirty="0">
                <a:hlinkClick r:id="rId3"/>
              </a:rPr>
              <a:t>https://vcoe.at/blog/detail/warum-oesterreichs-staedte-eine-zeitgemaesse-parkraumbewirtschaftung-brauchen</a:t>
            </a:r>
            <a:endParaRPr lang="de-AT" sz="1200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6BCC462-FA72-691F-30F5-7FF26172C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0"/>
            <a:ext cx="11520000" cy="669928"/>
          </a:xfrm>
        </p:spPr>
        <p:txBody>
          <a:bodyPr/>
          <a:lstStyle/>
          <a:p>
            <a:r>
              <a:rPr lang="de-DE" dirty="0"/>
              <a:t>Parkgebühren im internationalen Vergleich </a:t>
            </a:r>
            <a:endParaRPr lang="de-AT" dirty="0"/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820102D6-5C9D-6E4E-3A4A-D1879CB3527D}"/>
              </a:ext>
            </a:extLst>
          </p:cNvPr>
          <p:cNvCxnSpPr>
            <a:cxnSpLocks/>
          </p:cNvCxnSpPr>
          <p:nvPr/>
        </p:nvCxnSpPr>
        <p:spPr>
          <a:xfrm>
            <a:off x="1663704" y="5288441"/>
            <a:ext cx="1513130" cy="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A89E7D1-E2C7-7095-17B3-4FD1B462B2DF}"/>
              </a:ext>
            </a:extLst>
          </p:cNvPr>
          <p:cNvSpPr txBox="1"/>
          <p:nvPr/>
        </p:nvSpPr>
        <p:spPr>
          <a:xfrm>
            <a:off x="329940" y="4965275"/>
            <a:ext cx="2234151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Stadt Salzburg:          1,50 €/Stunde (2025)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679293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3FD1430F-CF47-4964-B182-25B5E81B10D0}" vid="{D0D15633-F493-4FC2-98BF-7237679FD822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Präsentation_16-9_ZTGmbH</Template>
  <TotalTime>0</TotalTime>
  <Words>1708</Words>
  <Application>Microsoft Office PowerPoint</Application>
  <PresentationFormat>Breitbild</PresentationFormat>
  <Paragraphs>251</Paragraphs>
  <Slides>26</Slides>
  <Notes>3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0" baseType="lpstr">
      <vt:lpstr>Arial</vt:lpstr>
      <vt:lpstr>Calibri</vt:lpstr>
      <vt:lpstr>Wingdings</vt:lpstr>
      <vt:lpstr>Office</vt:lpstr>
      <vt:lpstr>Parkraumkonzept Stadt Salzburg </vt:lpstr>
      <vt:lpstr>Inhalte</vt:lpstr>
      <vt:lpstr>Ziele des Parkraummanagements</vt:lpstr>
      <vt:lpstr>PowerPoint-Präsentation</vt:lpstr>
      <vt:lpstr>Rechtsgrundlagen der Salzburger Parkraumbewirtschaftung</vt:lpstr>
      <vt:lpstr>Aktuelle Verordnung der Stadt Salzburg</vt:lpstr>
      <vt:lpstr>PowerPoint-Präsentation</vt:lpstr>
      <vt:lpstr>Bewirtschaftungskonzepte in Österreich (1)</vt:lpstr>
      <vt:lpstr>Parkgebühren im internationalen Vergleich </vt:lpstr>
      <vt:lpstr>PowerPoint-Präsentation</vt:lpstr>
      <vt:lpstr>Digitalisierung in der Parkraumbewirtschaftung</vt:lpstr>
      <vt:lpstr>Pilotprojekte im Sinne der Digitalisierung (1)</vt:lpstr>
      <vt:lpstr>Pilotprojekte im Sinne der Digitalisierung (2)</vt:lpstr>
      <vt:lpstr>PowerPoint-Präsentation</vt:lpstr>
      <vt:lpstr>Entwicklungsstufen der Salzburger Parkraumbewirtschaftung</vt:lpstr>
      <vt:lpstr>Entwicklungsstufe 1: Kurzfristige Ausweitung der Kurzparkzonen (1)</vt:lpstr>
      <vt:lpstr>Entwicklungsstufe 1: Kurzfristige Ausweitung der Kurzparkzonen (1)</vt:lpstr>
      <vt:lpstr>Entwicklungsstufe 2: Fokus Altstadt (1)</vt:lpstr>
      <vt:lpstr>Entwicklungsstufe 2: Fokus flächige Bewirtschaftung (2)</vt:lpstr>
      <vt:lpstr>Entwicklungsstufe 2: Ergänzende Maßnahmen (3)</vt:lpstr>
      <vt:lpstr>Entwicklungsstufe 2: Ergänzende Maßnahmen (4)</vt:lpstr>
      <vt:lpstr>Entwicklungsstufe 3: Sukzessive Ausweitung und Evaluierung (1)</vt:lpstr>
      <vt:lpstr>Entwicklungsstufe 3: Ergänzende Maßnahmen (2)</vt:lpstr>
      <vt:lpstr>Entwicklungsstufe 3: Ergänzende Maßnahmen (3)</vt:lpstr>
      <vt:lpstr>Parkraumkonzept Stadt Salzburg </vt:lpstr>
      <vt:lpstr>Resümee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Jakob Seidler</dc:creator>
  <cp:lastModifiedBy>Alexander Killer</cp:lastModifiedBy>
  <cp:revision>67</cp:revision>
  <cp:lastPrinted>2019-11-15T13:01:02Z</cp:lastPrinted>
  <dcterms:created xsi:type="dcterms:W3CDTF">2025-09-03T06:09:25Z</dcterms:created>
  <dcterms:modified xsi:type="dcterms:W3CDTF">2026-04-28T06:45:18Z</dcterms:modified>
</cp:coreProperties>
</file>